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3"/>
  </p:notesMasterIdLst>
  <p:handoutMasterIdLst>
    <p:handoutMasterId r:id="rId44"/>
  </p:handoutMasterIdLst>
  <p:sldIdLst>
    <p:sldId id="256" r:id="rId2"/>
    <p:sldId id="257" r:id="rId3"/>
    <p:sldId id="266" r:id="rId4"/>
    <p:sldId id="258" r:id="rId5"/>
    <p:sldId id="259" r:id="rId6"/>
    <p:sldId id="260" r:id="rId7"/>
    <p:sldId id="261" r:id="rId8"/>
    <p:sldId id="262" r:id="rId9"/>
    <p:sldId id="263" r:id="rId10"/>
    <p:sldId id="264" r:id="rId11"/>
    <p:sldId id="265" r:id="rId12"/>
    <p:sldId id="304" r:id="rId13"/>
    <p:sldId id="283" r:id="rId14"/>
    <p:sldId id="313" r:id="rId15"/>
    <p:sldId id="282" r:id="rId16"/>
    <p:sldId id="281" r:id="rId17"/>
    <p:sldId id="270" r:id="rId18"/>
    <p:sldId id="309" r:id="rId19"/>
    <p:sldId id="269" r:id="rId20"/>
    <p:sldId id="307" r:id="rId21"/>
    <p:sldId id="308" r:id="rId22"/>
    <p:sldId id="310" r:id="rId23"/>
    <p:sldId id="272" r:id="rId24"/>
    <p:sldId id="273" r:id="rId25"/>
    <p:sldId id="274" r:id="rId26"/>
    <p:sldId id="311" r:id="rId27"/>
    <p:sldId id="275" r:id="rId28"/>
    <p:sldId id="276" r:id="rId29"/>
    <p:sldId id="277" r:id="rId30"/>
    <p:sldId id="289" r:id="rId31"/>
    <p:sldId id="278" r:id="rId32"/>
    <p:sldId id="279" r:id="rId33"/>
    <p:sldId id="312" r:id="rId34"/>
    <p:sldId id="280" r:id="rId35"/>
    <p:sldId id="284" r:id="rId36"/>
    <p:sldId id="286" r:id="rId37"/>
    <p:sldId id="287" r:id="rId38"/>
    <p:sldId id="291" r:id="rId39"/>
    <p:sldId id="303" r:id="rId40"/>
    <p:sldId id="302" r:id="rId41"/>
    <p:sldId id="288" r:id="rId42"/>
  </p:sldIdLst>
  <p:sldSz cx="9144000" cy="6858000" type="screen4x3"/>
  <p:notesSz cx="7099300" cy="10234613"/>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6">
          <p15:clr>
            <a:srgbClr val="A4A3A4"/>
          </p15:clr>
        </p15:guide>
        <p15:guide id="2" pos="4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3053"/>
    <a:srgbClr val="003300"/>
    <a:srgbClr val="003257"/>
    <a:srgbClr val="134979"/>
    <a:srgbClr val="33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858" autoAdjust="0"/>
    <p:restoredTop sz="90216" autoAdjust="0"/>
  </p:normalViewPr>
  <p:slideViewPr>
    <p:cSldViewPr snapToGrid="0" snapToObjects="1">
      <p:cViewPr varScale="1">
        <p:scale>
          <a:sx n="102" d="100"/>
          <a:sy n="102" d="100"/>
        </p:scale>
        <p:origin x="534" y="72"/>
      </p:cViewPr>
      <p:guideLst>
        <p:guide orient="horz" pos="1806"/>
        <p:guide pos="45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4" cy="511731"/>
          </a:xfrm>
          <a:prstGeom prst="rect">
            <a:avLst/>
          </a:prstGeom>
        </p:spPr>
        <p:txBody>
          <a:bodyPr vert="horz" lIns="95463" tIns="47732" rIns="95463" bIns="47732" rtlCol="0"/>
          <a:lstStyle>
            <a:lvl1pPr algn="l">
              <a:defRPr sz="1300"/>
            </a:lvl1pPr>
          </a:lstStyle>
          <a:p>
            <a:endParaRPr lang="it-IT"/>
          </a:p>
        </p:txBody>
      </p:sp>
      <p:sp>
        <p:nvSpPr>
          <p:cNvPr id="3" name="Segnaposto data 2"/>
          <p:cNvSpPr>
            <a:spLocks noGrp="1"/>
          </p:cNvSpPr>
          <p:nvPr>
            <p:ph type="dt" sz="quarter" idx="1"/>
          </p:nvPr>
        </p:nvSpPr>
        <p:spPr>
          <a:xfrm>
            <a:off x="4021294" y="0"/>
            <a:ext cx="3076364" cy="511731"/>
          </a:xfrm>
          <a:prstGeom prst="rect">
            <a:avLst/>
          </a:prstGeom>
        </p:spPr>
        <p:txBody>
          <a:bodyPr vert="horz" lIns="95463" tIns="47732" rIns="95463" bIns="47732" rtlCol="0"/>
          <a:lstStyle>
            <a:lvl1pPr algn="r">
              <a:defRPr sz="1300"/>
            </a:lvl1pPr>
          </a:lstStyle>
          <a:p>
            <a:fld id="{45BF3CCC-77DD-F84F-A249-CA3C5045A043}" type="datetime1">
              <a:rPr lang="it-IT" smtClean="0"/>
              <a:pPr/>
              <a:t>18/06/2018</a:t>
            </a:fld>
            <a:endParaRPr lang="it-IT"/>
          </a:p>
        </p:txBody>
      </p:sp>
      <p:sp>
        <p:nvSpPr>
          <p:cNvPr id="4" name="Segnaposto piè di pagina 3"/>
          <p:cNvSpPr>
            <a:spLocks noGrp="1"/>
          </p:cNvSpPr>
          <p:nvPr>
            <p:ph type="ftr" sz="quarter" idx="2"/>
          </p:nvPr>
        </p:nvSpPr>
        <p:spPr>
          <a:xfrm>
            <a:off x="0" y="9721106"/>
            <a:ext cx="3076364" cy="511731"/>
          </a:xfrm>
          <a:prstGeom prst="rect">
            <a:avLst/>
          </a:prstGeom>
        </p:spPr>
        <p:txBody>
          <a:bodyPr vert="horz" lIns="95463" tIns="47732" rIns="95463" bIns="47732" rtlCol="0" anchor="b"/>
          <a:lstStyle>
            <a:lvl1pPr algn="l">
              <a:defRPr sz="1300"/>
            </a:lvl1pPr>
          </a:lstStyle>
          <a:p>
            <a:endParaRPr lang="it-IT"/>
          </a:p>
        </p:txBody>
      </p:sp>
      <p:sp>
        <p:nvSpPr>
          <p:cNvPr id="5" name="Segnaposto numero diapositiva 4"/>
          <p:cNvSpPr>
            <a:spLocks noGrp="1"/>
          </p:cNvSpPr>
          <p:nvPr>
            <p:ph type="sldNum" sz="quarter" idx="3"/>
          </p:nvPr>
        </p:nvSpPr>
        <p:spPr>
          <a:xfrm>
            <a:off x="4021294" y="9721106"/>
            <a:ext cx="3076364" cy="511731"/>
          </a:xfrm>
          <a:prstGeom prst="rect">
            <a:avLst/>
          </a:prstGeom>
        </p:spPr>
        <p:txBody>
          <a:bodyPr vert="horz" lIns="95463" tIns="47732" rIns="95463" bIns="47732" rtlCol="0" anchor="b"/>
          <a:lstStyle>
            <a:lvl1pPr algn="r">
              <a:defRPr sz="1300"/>
            </a:lvl1pPr>
          </a:lstStyle>
          <a:p>
            <a:fld id="{BACFBF69-E6D8-384B-B1CC-31CC9EB4A4AC}" type="slidenum">
              <a:rPr lang="it-IT" smtClean="0"/>
              <a:pPr/>
              <a:t>‹N›</a:t>
            </a:fld>
            <a:endParaRPr lang="it-IT"/>
          </a:p>
        </p:txBody>
      </p:sp>
    </p:spTree>
    <p:extLst>
      <p:ext uri="{BB962C8B-B14F-4D97-AF65-F5344CB8AC3E}">
        <p14:creationId xmlns:p14="http://schemas.microsoft.com/office/powerpoint/2010/main" val="2391485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364" cy="511731"/>
          </a:xfrm>
          <a:prstGeom prst="rect">
            <a:avLst/>
          </a:prstGeom>
        </p:spPr>
        <p:txBody>
          <a:bodyPr vert="horz" lIns="95463" tIns="47732" rIns="95463" bIns="47732" rtlCol="0"/>
          <a:lstStyle>
            <a:lvl1pPr algn="l">
              <a:defRPr sz="1300"/>
            </a:lvl1pPr>
          </a:lstStyle>
          <a:p>
            <a:endParaRPr lang="it-IT"/>
          </a:p>
        </p:txBody>
      </p:sp>
      <p:sp>
        <p:nvSpPr>
          <p:cNvPr id="3" name="Segnaposto data 2"/>
          <p:cNvSpPr>
            <a:spLocks noGrp="1"/>
          </p:cNvSpPr>
          <p:nvPr>
            <p:ph type="dt" idx="1"/>
          </p:nvPr>
        </p:nvSpPr>
        <p:spPr>
          <a:xfrm>
            <a:off x="4021294" y="0"/>
            <a:ext cx="3076364" cy="511731"/>
          </a:xfrm>
          <a:prstGeom prst="rect">
            <a:avLst/>
          </a:prstGeom>
        </p:spPr>
        <p:txBody>
          <a:bodyPr vert="horz" lIns="95463" tIns="47732" rIns="95463" bIns="47732" rtlCol="0"/>
          <a:lstStyle>
            <a:lvl1pPr algn="r">
              <a:defRPr sz="1300"/>
            </a:lvl1pPr>
          </a:lstStyle>
          <a:p>
            <a:fld id="{FE692227-D6DC-FD45-9507-DB2BAD58473C}" type="datetime1">
              <a:rPr lang="it-IT" smtClean="0"/>
              <a:pPr/>
              <a:t>18/06/2018</a:t>
            </a:fld>
            <a:endParaRPr lang="it-IT"/>
          </a:p>
        </p:txBody>
      </p:sp>
      <p:sp>
        <p:nvSpPr>
          <p:cNvPr id="4" name="Segnaposto immagine diapositiva 3"/>
          <p:cNvSpPr>
            <a:spLocks noGrp="1" noRot="1" noChangeAspect="1"/>
          </p:cNvSpPr>
          <p:nvPr>
            <p:ph type="sldImg" idx="2"/>
          </p:nvPr>
        </p:nvSpPr>
        <p:spPr>
          <a:xfrm>
            <a:off x="990600" y="766763"/>
            <a:ext cx="5118100" cy="3838575"/>
          </a:xfrm>
          <a:prstGeom prst="rect">
            <a:avLst/>
          </a:prstGeom>
          <a:noFill/>
          <a:ln w="12700">
            <a:solidFill>
              <a:prstClr val="black"/>
            </a:solidFill>
          </a:ln>
        </p:spPr>
        <p:txBody>
          <a:bodyPr vert="horz" lIns="95463" tIns="47732" rIns="95463" bIns="47732" rtlCol="0" anchor="ctr"/>
          <a:lstStyle/>
          <a:p>
            <a:endParaRPr lang="it-IT"/>
          </a:p>
        </p:txBody>
      </p:sp>
      <p:sp>
        <p:nvSpPr>
          <p:cNvPr id="5" name="Segnaposto note 4"/>
          <p:cNvSpPr>
            <a:spLocks noGrp="1"/>
          </p:cNvSpPr>
          <p:nvPr>
            <p:ph type="body" sz="quarter" idx="3"/>
          </p:nvPr>
        </p:nvSpPr>
        <p:spPr>
          <a:xfrm>
            <a:off x="709931" y="4861442"/>
            <a:ext cx="5679440" cy="4605576"/>
          </a:xfrm>
          <a:prstGeom prst="rect">
            <a:avLst/>
          </a:prstGeom>
        </p:spPr>
        <p:txBody>
          <a:bodyPr vert="horz" lIns="95463" tIns="47732" rIns="95463" bIns="47732"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721106"/>
            <a:ext cx="3076364" cy="511731"/>
          </a:xfrm>
          <a:prstGeom prst="rect">
            <a:avLst/>
          </a:prstGeom>
        </p:spPr>
        <p:txBody>
          <a:bodyPr vert="horz" lIns="95463" tIns="47732" rIns="95463" bIns="47732" rtlCol="0" anchor="b"/>
          <a:lstStyle>
            <a:lvl1pPr algn="l">
              <a:defRPr sz="1300"/>
            </a:lvl1pPr>
          </a:lstStyle>
          <a:p>
            <a:endParaRPr lang="it-IT"/>
          </a:p>
        </p:txBody>
      </p:sp>
      <p:sp>
        <p:nvSpPr>
          <p:cNvPr id="7" name="Segnaposto numero diapositiva 6"/>
          <p:cNvSpPr>
            <a:spLocks noGrp="1"/>
          </p:cNvSpPr>
          <p:nvPr>
            <p:ph type="sldNum" sz="quarter" idx="5"/>
          </p:nvPr>
        </p:nvSpPr>
        <p:spPr>
          <a:xfrm>
            <a:off x="4021294" y="9721106"/>
            <a:ext cx="3076364" cy="511731"/>
          </a:xfrm>
          <a:prstGeom prst="rect">
            <a:avLst/>
          </a:prstGeom>
        </p:spPr>
        <p:txBody>
          <a:bodyPr vert="horz" lIns="95463" tIns="47732" rIns="95463" bIns="47732" rtlCol="0" anchor="b"/>
          <a:lstStyle>
            <a:lvl1pPr algn="r">
              <a:defRPr sz="1300"/>
            </a:lvl1pPr>
          </a:lstStyle>
          <a:p>
            <a:fld id="{96986711-015B-0142-88C4-65D50E44FA77}" type="slidenum">
              <a:rPr lang="it-IT" smtClean="0"/>
              <a:pPr/>
              <a:t>‹N›</a:t>
            </a:fld>
            <a:endParaRPr lang="it-IT"/>
          </a:p>
        </p:txBody>
      </p:sp>
    </p:spTree>
    <p:extLst>
      <p:ext uri="{BB962C8B-B14F-4D97-AF65-F5344CB8AC3E}">
        <p14:creationId xmlns:p14="http://schemas.microsoft.com/office/powerpoint/2010/main" val="216209625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a:t>
            </a:fld>
            <a:endParaRPr lang="it-IT"/>
          </a:p>
        </p:txBody>
      </p:sp>
    </p:spTree>
    <p:extLst>
      <p:ext uri="{BB962C8B-B14F-4D97-AF65-F5344CB8AC3E}">
        <p14:creationId xmlns:p14="http://schemas.microsoft.com/office/powerpoint/2010/main" val="3156239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a:t>
            </a:fld>
            <a:endParaRPr lang="it-IT"/>
          </a:p>
        </p:txBody>
      </p:sp>
    </p:spTree>
    <p:extLst>
      <p:ext uri="{BB962C8B-B14F-4D97-AF65-F5344CB8AC3E}">
        <p14:creationId xmlns:p14="http://schemas.microsoft.com/office/powerpoint/2010/main" val="3994483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4</a:t>
            </a:fld>
            <a:endParaRPr lang="it-IT"/>
          </a:p>
        </p:txBody>
      </p:sp>
    </p:spTree>
    <p:extLst>
      <p:ext uri="{BB962C8B-B14F-4D97-AF65-F5344CB8AC3E}">
        <p14:creationId xmlns:p14="http://schemas.microsoft.com/office/powerpoint/2010/main" val="1662751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5</a:t>
            </a:fld>
            <a:endParaRPr lang="it-IT"/>
          </a:p>
        </p:txBody>
      </p:sp>
    </p:spTree>
    <p:extLst>
      <p:ext uri="{BB962C8B-B14F-4D97-AF65-F5344CB8AC3E}">
        <p14:creationId xmlns:p14="http://schemas.microsoft.com/office/powerpoint/2010/main" val="2895601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6</a:t>
            </a:fld>
            <a:endParaRPr lang="it-IT"/>
          </a:p>
        </p:txBody>
      </p:sp>
    </p:spTree>
    <p:extLst>
      <p:ext uri="{BB962C8B-B14F-4D97-AF65-F5344CB8AC3E}">
        <p14:creationId xmlns:p14="http://schemas.microsoft.com/office/powerpoint/2010/main" val="784714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7</a:t>
            </a:fld>
            <a:endParaRPr lang="it-IT"/>
          </a:p>
        </p:txBody>
      </p:sp>
    </p:spTree>
    <p:extLst>
      <p:ext uri="{BB962C8B-B14F-4D97-AF65-F5344CB8AC3E}">
        <p14:creationId xmlns:p14="http://schemas.microsoft.com/office/powerpoint/2010/main" val="535162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8</a:t>
            </a:fld>
            <a:endParaRPr lang="it-IT"/>
          </a:p>
        </p:txBody>
      </p:sp>
    </p:spTree>
    <p:extLst>
      <p:ext uri="{BB962C8B-B14F-4D97-AF65-F5344CB8AC3E}">
        <p14:creationId xmlns:p14="http://schemas.microsoft.com/office/powerpoint/2010/main" val="2783292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9</a:t>
            </a:fld>
            <a:endParaRPr lang="it-IT"/>
          </a:p>
        </p:txBody>
      </p:sp>
    </p:spTree>
    <p:extLst>
      <p:ext uri="{BB962C8B-B14F-4D97-AF65-F5344CB8AC3E}">
        <p14:creationId xmlns:p14="http://schemas.microsoft.com/office/powerpoint/2010/main" val="3576204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10</a:t>
            </a:fld>
            <a:endParaRPr lang="it-IT"/>
          </a:p>
        </p:txBody>
      </p:sp>
    </p:spTree>
    <p:extLst>
      <p:ext uri="{BB962C8B-B14F-4D97-AF65-F5344CB8AC3E}">
        <p14:creationId xmlns:p14="http://schemas.microsoft.com/office/powerpoint/2010/main" val="3074016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11</a:t>
            </a:fld>
            <a:endParaRPr lang="it-IT"/>
          </a:p>
        </p:txBody>
      </p:sp>
    </p:spTree>
    <p:extLst>
      <p:ext uri="{BB962C8B-B14F-4D97-AF65-F5344CB8AC3E}">
        <p14:creationId xmlns:p14="http://schemas.microsoft.com/office/powerpoint/2010/main" val="4233290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12</a:t>
            </a:fld>
            <a:endParaRPr lang="it-IT"/>
          </a:p>
        </p:txBody>
      </p:sp>
    </p:spTree>
    <p:extLst>
      <p:ext uri="{BB962C8B-B14F-4D97-AF65-F5344CB8AC3E}">
        <p14:creationId xmlns:p14="http://schemas.microsoft.com/office/powerpoint/2010/main" val="1284149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13</a:t>
            </a:fld>
            <a:endParaRPr lang="it-IT"/>
          </a:p>
        </p:txBody>
      </p:sp>
    </p:spTree>
    <p:extLst>
      <p:ext uri="{BB962C8B-B14F-4D97-AF65-F5344CB8AC3E}">
        <p14:creationId xmlns:p14="http://schemas.microsoft.com/office/powerpoint/2010/main" val="18686152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14</a:t>
            </a:fld>
            <a:endParaRPr lang="it-IT"/>
          </a:p>
        </p:txBody>
      </p:sp>
    </p:spTree>
    <p:extLst>
      <p:ext uri="{BB962C8B-B14F-4D97-AF65-F5344CB8AC3E}">
        <p14:creationId xmlns:p14="http://schemas.microsoft.com/office/powerpoint/2010/main" val="159390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Le verifiche in fondazione si eseguono utilizzando le azioni «scaricate» dalla struttura in elevazione, che sono già di progetto perché ottenute</a:t>
            </a:r>
            <a:r>
              <a:rPr lang="it-IT" baseline="0" dirty="0" smtClean="0"/>
              <a:t> dal calcolo strutturale applicando i coefficienti di sicurezza parziali. </a:t>
            </a:r>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15</a:t>
            </a:fld>
            <a:endParaRPr lang="it-IT"/>
          </a:p>
        </p:txBody>
      </p:sp>
    </p:spTree>
    <p:extLst>
      <p:ext uri="{BB962C8B-B14F-4D97-AF65-F5344CB8AC3E}">
        <p14:creationId xmlns:p14="http://schemas.microsoft.com/office/powerpoint/2010/main" val="4089344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Le verifiche in fondazione si eseguono utilizzando le azioni «scaricate» dalla struttura in elevazione, che sono già di progetto perché ottenute</a:t>
            </a:r>
            <a:r>
              <a:rPr lang="it-IT" baseline="0" dirty="0" smtClean="0"/>
              <a:t> dal calcolo strutturale applicando i coefficienti di sicurezza parziali. </a:t>
            </a:r>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16</a:t>
            </a:fld>
            <a:endParaRPr lang="it-IT"/>
          </a:p>
        </p:txBody>
      </p:sp>
    </p:spTree>
    <p:extLst>
      <p:ext uri="{BB962C8B-B14F-4D97-AF65-F5344CB8AC3E}">
        <p14:creationId xmlns:p14="http://schemas.microsoft.com/office/powerpoint/2010/main" val="1437416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Nel caso di paratie e gallerie l’uso dell’Approccio DA1, nelle</a:t>
            </a:r>
            <a:r>
              <a:rPr lang="it-IT" baseline="0" dirty="0" smtClean="0"/>
              <a:t> due combinazioni C1 e C2 consente di «pesare» diversamente le azioni: con la combinazione C2, che prevede azioni parzialmente amplificate e resistenze e parametri meccanici ridotti, si calcola la profondità di infissione, mentre una volta determinata tale profondità la verifica strutturale si esegue con la combinazione C1, ovvero con azioni maggiormente amplificate ma resistenze e parametri meccanici caratteristici. </a:t>
            </a:r>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17</a:t>
            </a:fld>
            <a:endParaRPr lang="it-IT"/>
          </a:p>
        </p:txBody>
      </p:sp>
    </p:spTree>
    <p:extLst>
      <p:ext uri="{BB962C8B-B14F-4D97-AF65-F5344CB8AC3E}">
        <p14:creationId xmlns:p14="http://schemas.microsoft.com/office/powerpoint/2010/main" val="3712841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Le verifiche in fondazione si eseguono utilizzando le azioni «scaricate» dalla struttura in elevazione, che sono già di progetto perché ottenute</a:t>
            </a:r>
            <a:r>
              <a:rPr lang="it-IT" baseline="0" dirty="0" smtClean="0"/>
              <a:t> dal calcolo strutturale applicando i coefficienti di sicurezza parziali. </a:t>
            </a:r>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18</a:t>
            </a:fld>
            <a:endParaRPr lang="it-IT"/>
          </a:p>
        </p:txBody>
      </p:sp>
    </p:spTree>
    <p:extLst>
      <p:ext uri="{BB962C8B-B14F-4D97-AF65-F5344CB8AC3E}">
        <p14:creationId xmlns:p14="http://schemas.microsoft.com/office/powerpoint/2010/main" val="327652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19</a:t>
            </a:fld>
            <a:endParaRPr lang="it-IT"/>
          </a:p>
        </p:txBody>
      </p:sp>
    </p:spTree>
    <p:extLst>
      <p:ext uri="{BB962C8B-B14F-4D97-AF65-F5344CB8AC3E}">
        <p14:creationId xmlns:p14="http://schemas.microsoft.com/office/powerpoint/2010/main" val="2552925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20</a:t>
            </a:fld>
            <a:endParaRPr lang="it-IT"/>
          </a:p>
        </p:txBody>
      </p:sp>
    </p:spTree>
    <p:extLst>
      <p:ext uri="{BB962C8B-B14F-4D97-AF65-F5344CB8AC3E}">
        <p14:creationId xmlns:p14="http://schemas.microsoft.com/office/powerpoint/2010/main" val="4235578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21</a:t>
            </a:fld>
            <a:endParaRPr lang="it-IT"/>
          </a:p>
        </p:txBody>
      </p:sp>
    </p:spTree>
    <p:extLst>
      <p:ext uri="{BB962C8B-B14F-4D97-AF65-F5344CB8AC3E}">
        <p14:creationId xmlns:p14="http://schemas.microsoft.com/office/powerpoint/2010/main" val="2684101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22</a:t>
            </a:fld>
            <a:endParaRPr lang="it-IT"/>
          </a:p>
        </p:txBody>
      </p:sp>
    </p:spTree>
    <p:extLst>
      <p:ext uri="{BB962C8B-B14F-4D97-AF65-F5344CB8AC3E}">
        <p14:creationId xmlns:p14="http://schemas.microsoft.com/office/powerpoint/2010/main" val="809107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23</a:t>
            </a:fld>
            <a:endParaRPr lang="it-IT"/>
          </a:p>
        </p:txBody>
      </p:sp>
    </p:spTree>
    <p:extLst>
      <p:ext uri="{BB962C8B-B14F-4D97-AF65-F5344CB8AC3E}">
        <p14:creationId xmlns:p14="http://schemas.microsoft.com/office/powerpoint/2010/main" val="13049718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24</a:t>
            </a:fld>
            <a:endParaRPr lang="it-IT"/>
          </a:p>
        </p:txBody>
      </p:sp>
    </p:spTree>
    <p:extLst>
      <p:ext uri="{BB962C8B-B14F-4D97-AF65-F5344CB8AC3E}">
        <p14:creationId xmlns:p14="http://schemas.microsoft.com/office/powerpoint/2010/main" val="22800187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25</a:t>
            </a:fld>
            <a:endParaRPr lang="it-IT"/>
          </a:p>
        </p:txBody>
      </p:sp>
    </p:spTree>
    <p:extLst>
      <p:ext uri="{BB962C8B-B14F-4D97-AF65-F5344CB8AC3E}">
        <p14:creationId xmlns:p14="http://schemas.microsoft.com/office/powerpoint/2010/main" val="110343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26</a:t>
            </a:fld>
            <a:endParaRPr lang="it-IT"/>
          </a:p>
        </p:txBody>
      </p:sp>
    </p:spTree>
    <p:extLst>
      <p:ext uri="{BB962C8B-B14F-4D97-AF65-F5344CB8AC3E}">
        <p14:creationId xmlns:p14="http://schemas.microsoft.com/office/powerpoint/2010/main" val="159439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Nel caso di paratie (e gallerie) l’uso dell’Approccio DA1, nelle</a:t>
            </a:r>
            <a:r>
              <a:rPr lang="it-IT" baseline="0" dirty="0" smtClean="0"/>
              <a:t> due combinazioni C1 e C2 consente di «pesare» diversamente le azioni: con la combinazione C2, che prevede azioni parzialmente amplificate e resistenze e parametri meccanici ridotti, si calcola la profondità di infissione, mentre una volta determinata tale profondità la verifica strutturale si esegue con la combinazione C1, ovvero con azioni maggiormente amplificate ma resistenze e parametri meccanici caratteristici. </a:t>
            </a:r>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27</a:t>
            </a:fld>
            <a:endParaRPr lang="it-IT"/>
          </a:p>
        </p:txBody>
      </p:sp>
    </p:spTree>
    <p:extLst>
      <p:ext uri="{BB962C8B-B14F-4D97-AF65-F5344CB8AC3E}">
        <p14:creationId xmlns:p14="http://schemas.microsoft.com/office/powerpoint/2010/main" val="20751723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Nel caso di paratie (e gallerie) l’uso dell’Approccio DA1, nelle</a:t>
            </a:r>
            <a:r>
              <a:rPr lang="it-IT" baseline="0" dirty="0" smtClean="0"/>
              <a:t> due combinazioni C1 e C2 consente di «pesare» diversamente le azioni: con la combinazione C2, che prevede azioni parzialmente amplificate e resistenze e parametri meccanici ridotti, si calcola la profondità di infissione, mentre una volta determinata tale profondità la verifica strutturale si esegue con la combinazione C1, ovvero con azioni maggiormente amplificate ma resistenze e parametri meccanici caratteristici. </a:t>
            </a:r>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28</a:t>
            </a:fld>
            <a:endParaRPr lang="it-IT"/>
          </a:p>
        </p:txBody>
      </p:sp>
    </p:spTree>
    <p:extLst>
      <p:ext uri="{BB962C8B-B14F-4D97-AF65-F5344CB8AC3E}">
        <p14:creationId xmlns:p14="http://schemas.microsoft.com/office/powerpoint/2010/main" val="2794685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29</a:t>
            </a:fld>
            <a:endParaRPr lang="it-IT"/>
          </a:p>
        </p:txBody>
      </p:sp>
    </p:spTree>
    <p:extLst>
      <p:ext uri="{BB962C8B-B14F-4D97-AF65-F5344CB8AC3E}">
        <p14:creationId xmlns:p14="http://schemas.microsoft.com/office/powerpoint/2010/main" val="11878675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30</a:t>
            </a:fld>
            <a:endParaRPr lang="it-IT"/>
          </a:p>
        </p:txBody>
      </p:sp>
    </p:spTree>
    <p:extLst>
      <p:ext uri="{BB962C8B-B14F-4D97-AF65-F5344CB8AC3E}">
        <p14:creationId xmlns:p14="http://schemas.microsoft.com/office/powerpoint/2010/main" val="36973515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CD = Classe di Duttilità A (Alta)</a:t>
            </a:r>
            <a:r>
              <a:rPr lang="it-IT" baseline="0" dirty="0" smtClean="0"/>
              <a:t> e B (Bassa). La differenza fra le due classi risiede nella entità delle </a:t>
            </a:r>
            <a:r>
              <a:rPr lang="it-IT" baseline="0" dirty="0" err="1" smtClean="0"/>
              <a:t>plasticizzazioni</a:t>
            </a:r>
            <a:r>
              <a:rPr lang="it-IT" baseline="0" dirty="0" smtClean="0"/>
              <a:t> cui ci si riconduce in fase </a:t>
            </a:r>
            <a:r>
              <a:rPr lang="it-IT" baseline="0" smtClean="0"/>
              <a:t>di progettazione.</a:t>
            </a:r>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31</a:t>
            </a:fld>
            <a:endParaRPr lang="it-IT"/>
          </a:p>
        </p:txBody>
      </p:sp>
    </p:spTree>
    <p:extLst>
      <p:ext uri="{BB962C8B-B14F-4D97-AF65-F5344CB8AC3E}">
        <p14:creationId xmlns:p14="http://schemas.microsoft.com/office/powerpoint/2010/main" val="2053677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32</a:t>
            </a:fld>
            <a:endParaRPr lang="it-IT"/>
          </a:p>
        </p:txBody>
      </p:sp>
    </p:spTree>
    <p:extLst>
      <p:ext uri="{BB962C8B-B14F-4D97-AF65-F5344CB8AC3E}">
        <p14:creationId xmlns:p14="http://schemas.microsoft.com/office/powerpoint/2010/main" val="1735269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33</a:t>
            </a:fld>
            <a:endParaRPr lang="it-IT"/>
          </a:p>
        </p:txBody>
      </p:sp>
    </p:spTree>
    <p:extLst>
      <p:ext uri="{BB962C8B-B14F-4D97-AF65-F5344CB8AC3E}">
        <p14:creationId xmlns:p14="http://schemas.microsoft.com/office/powerpoint/2010/main" val="7162760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34</a:t>
            </a:fld>
            <a:endParaRPr lang="it-IT"/>
          </a:p>
        </p:txBody>
      </p:sp>
    </p:spTree>
    <p:extLst>
      <p:ext uri="{BB962C8B-B14F-4D97-AF65-F5344CB8AC3E}">
        <p14:creationId xmlns:p14="http://schemas.microsoft.com/office/powerpoint/2010/main" val="2870074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35</a:t>
            </a:fld>
            <a:endParaRPr lang="it-IT"/>
          </a:p>
        </p:txBody>
      </p:sp>
    </p:spTree>
    <p:extLst>
      <p:ext uri="{BB962C8B-B14F-4D97-AF65-F5344CB8AC3E}">
        <p14:creationId xmlns:p14="http://schemas.microsoft.com/office/powerpoint/2010/main" val="38636997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36</a:t>
            </a:fld>
            <a:endParaRPr lang="it-IT"/>
          </a:p>
        </p:txBody>
      </p:sp>
    </p:spTree>
    <p:extLst>
      <p:ext uri="{BB962C8B-B14F-4D97-AF65-F5344CB8AC3E}">
        <p14:creationId xmlns:p14="http://schemas.microsoft.com/office/powerpoint/2010/main" val="12624790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37</a:t>
            </a:fld>
            <a:endParaRPr lang="it-IT"/>
          </a:p>
        </p:txBody>
      </p:sp>
    </p:spTree>
    <p:extLst>
      <p:ext uri="{BB962C8B-B14F-4D97-AF65-F5344CB8AC3E}">
        <p14:creationId xmlns:p14="http://schemas.microsoft.com/office/powerpoint/2010/main" val="40453978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38</a:t>
            </a:fld>
            <a:endParaRPr lang="it-IT"/>
          </a:p>
        </p:txBody>
      </p:sp>
    </p:spTree>
    <p:extLst>
      <p:ext uri="{BB962C8B-B14F-4D97-AF65-F5344CB8AC3E}">
        <p14:creationId xmlns:p14="http://schemas.microsoft.com/office/powerpoint/2010/main" val="9482586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39</a:t>
            </a:fld>
            <a:endParaRPr lang="it-IT"/>
          </a:p>
        </p:txBody>
      </p:sp>
    </p:spTree>
    <p:extLst>
      <p:ext uri="{BB962C8B-B14F-4D97-AF65-F5344CB8AC3E}">
        <p14:creationId xmlns:p14="http://schemas.microsoft.com/office/powerpoint/2010/main" val="37319314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40</a:t>
            </a:fld>
            <a:endParaRPr lang="it-IT"/>
          </a:p>
        </p:txBody>
      </p:sp>
    </p:spTree>
    <p:extLst>
      <p:ext uri="{BB962C8B-B14F-4D97-AF65-F5344CB8AC3E}">
        <p14:creationId xmlns:p14="http://schemas.microsoft.com/office/powerpoint/2010/main" val="6311557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96986711-015B-0142-88C4-65D50E44FA77}" type="slidenum">
              <a:rPr lang="it-IT" smtClean="0"/>
              <a:pPr/>
              <a:t>41</a:t>
            </a:fld>
            <a:endParaRPr lang="it-IT"/>
          </a:p>
        </p:txBody>
      </p:sp>
    </p:spTree>
    <p:extLst>
      <p:ext uri="{BB962C8B-B14F-4D97-AF65-F5344CB8AC3E}">
        <p14:creationId xmlns:p14="http://schemas.microsoft.com/office/powerpoint/2010/main" val="3133473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1697240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1855808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1538374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1303381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3469635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1936006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1396321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374890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1549643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4158563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AD8BF249-6BAC-CD40-AAE9-334F110649E5}" type="datetimeFigureOut">
              <a:rPr lang="it-IT" smtClean="0"/>
              <a:pPr/>
              <a:t>18/06/2018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EB8520A-26EA-DE4B-B141-4532FC98FF0E}" type="slidenum">
              <a:rPr lang="it-IT" smtClean="0"/>
              <a:pPr/>
              <a:t>‹N›</a:t>
            </a:fld>
            <a:endParaRPr lang="it-IT"/>
          </a:p>
        </p:txBody>
      </p:sp>
    </p:spTree>
    <p:extLst>
      <p:ext uri="{BB962C8B-B14F-4D97-AF65-F5344CB8AC3E}">
        <p14:creationId xmlns:p14="http://schemas.microsoft.com/office/powerpoint/2010/main" val="3881774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8BF249-6BAC-CD40-AAE9-334F110649E5}" type="datetimeFigureOut">
              <a:rPr lang="it-IT" smtClean="0"/>
              <a:pPr/>
              <a:t>18/06/2018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B8520A-26EA-DE4B-B141-4532FC98FF0E}" type="slidenum">
              <a:rPr lang="it-IT" smtClean="0"/>
              <a:pPr/>
              <a:t>‹N›</a:t>
            </a:fld>
            <a:endParaRPr lang="it-IT"/>
          </a:p>
        </p:txBody>
      </p:sp>
    </p:spTree>
    <p:extLst>
      <p:ext uri="{BB962C8B-B14F-4D97-AF65-F5344CB8AC3E}">
        <p14:creationId xmlns:p14="http://schemas.microsoft.com/office/powerpoint/2010/main" val="4237915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8.emf"/></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9.emf"/></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3.emf"/><Relationship Id="rId7" Type="http://schemas.openxmlformats.org/officeDocument/2006/relationships/image" Target="../media/image26.emf"/><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png"/><Relationship Id="rId4" Type="http://schemas.openxmlformats.org/officeDocument/2006/relationships/image" Target="../media/image28.emf"/></Relationships>
</file>

<file path=ppt/slides/_rels/slide3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notesSlide" Target="../notesSlides/notesSlide36.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1.wmf"/><Relationship Id="rId5" Type="http://schemas.openxmlformats.org/officeDocument/2006/relationships/oleObject" Target="../embeddings/oleObject1.bin"/><Relationship Id="rId4" Type="http://schemas.openxmlformats.org/officeDocument/2006/relationships/image" Target="../media/image3.emf"/><Relationship Id="rId9"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p:cNvPicPr>
            <a:picLocks noChangeAspect="1"/>
          </p:cNvPicPr>
          <p:nvPr/>
        </p:nvPicPr>
        <p:blipFill>
          <a:blip r:embed="rId2"/>
          <a:stretch>
            <a:fillRect/>
          </a:stretch>
        </p:blipFill>
        <p:spPr>
          <a:xfrm>
            <a:off x="5774636" y="6347762"/>
            <a:ext cx="2809556" cy="522390"/>
          </a:xfrm>
          <a:prstGeom prst="rect">
            <a:avLst/>
          </a:prstGeom>
        </p:spPr>
      </p:pic>
      <p:sp>
        <p:nvSpPr>
          <p:cNvPr id="11" name="CasellaDiTesto 10"/>
          <p:cNvSpPr txBox="1"/>
          <p:nvPr/>
        </p:nvSpPr>
        <p:spPr>
          <a:xfrm>
            <a:off x="6341799" y="4590468"/>
            <a:ext cx="2202718" cy="338554"/>
          </a:xfrm>
          <a:prstGeom prst="rect">
            <a:avLst/>
          </a:prstGeom>
          <a:noFill/>
        </p:spPr>
        <p:txBody>
          <a:bodyPr wrap="none" rtlCol="0">
            <a:spAutoFit/>
          </a:bodyPr>
          <a:lstStyle/>
          <a:p>
            <a:pPr algn="r"/>
            <a:r>
              <a:rPr lang="it-IT" sz="1600" b="1" dirty="0" smtClean="0">
                <a:solidFill>
                  <a:srgbClr val="003053"/>
                </a:solidFill>
                <a:latin typeface=""/>
              </a:rPr>
              <a:t>Giovanni Vannucchi </a:t>
            </a:r>
            <a:endParaRPr lang="it-IT" sz="1600" b="1" dirty="0">
              <a:solidFill>
                <a:srgbClr val="003053"/>
              </a:solidFill>
              <a:latin typeface=""/>
            </a:endParaRPr>
          </a:p>
        </p:txBody>
      </p:sp>
      <p:sp>
        <p:nvSpPr>
          <p:cNvPr id="15" name="CasellaDiTesto 14"/>
          <p:cNvSpPr txBox="1"/>
          <p:nvPr/>
        </p:nvSpPr>
        <p:spPr>
          <a:xfrm>
            <a:off x="3766931" y="1776786"/>
            <a:ext cx="4789094" cy="1077218"/>
          </a:xfrm>
          <a:prstGeom prst="rect">
            <a:avLst/>
          </a:prstGeom>
          <a:noFill/>
        </p:spPr>
        <p:txBody>
          <a:bodyPr wrap="square" rtlCol="0">
            <a:spAutoFit/>
          </a:bodyPr>
          <a:lstStyle/>
          <a:p>
            <a:pPr algn="r"/>
            <a:r>
              <a:rPr lang="it-IT" sz="3200" b="1" dirty="0" smtClean="0">
                <a:solidFill>
                  <a:srgbClr val="003053"/>
                </a:solidFill>
              </a:rPr>
              <a:t>Novità in materia di geotecnica nelle NTC 2018</a:t>
            </a:r>
            <a:endParaRPr lang="it-IT" sz="3200" b="1" dirty="0">
              <a:solidFill>
                <a:srgbClr val="003053"/>
              </a:solidFill>
            </a:endParaRPr>
          </a:p>
        </p:txBody>
      </p:sp>
      <p:sp>
        <p:nvSpPr>
          <p:cNvPr id="3" name="CasellaDiTesto 2"/>
          <p:cNvSpPr txBox="1"/>
          <p:nvPr/>
        </p:nvSpPr>
        <p:spPr>
          <a:xfrm>
            <a:off x="5971808" y="6455068"/>
            <a:ext cx="2572709" cy="307777"/>
          </a:xfrm>
          <a:prstGeom prst="rect">
            <a:avLst/>
          </a:prstGeom>
          <a:noFill/>
        </p:spPr>
        <p:txBody>
          <a:bodyPr wrap="square" rtlCol="0">
            <a:spAutoFit/>
          </a:bodyPr>
          <a:lstStyle/>
          <a:p>
            <a:r>
              <a:rPr lang="it-IT" sz="1400" b="1" dirty="0" smtClean="0">
                <a:solidFill>
                  <a:schemeClr val="bg1"/>
                </a:solidFill>
              </a:rPr>
              <a:t>Prato, lunedì 18 giugno 2018</a:t>
            </a:r>
            <a:endParaRPr lang="it-IT" b="1" dirty="0"/>
          </a:p>
        </p:txBody>
      </p:sp>
      <p:pic>
        <p:nvPicPr>
          <p:cNvPr id="4" name="Immagine 3"/>
          <p:cNvPicPr>
            <a:picLocks noChangeAspect="1"/>
          </p:cNvPicPr>
          <p:nvPr/>
        </p:nvPicPr>
        <p:blipFill>
          <a:blip r:embed="rId3"/>
          <a:stretch>
            <a:fillRect/>
          </a:stretch>
        </p:blipFill>
        <p:spPr>
          <a:xfrm>
            <a:off x="-36806" y="-9175"/>
            <a:ext cx="9144000" cy="6845300"/>
          </a:xfrm>
          <a:prstGeom prst="rect">
            <a:avLst/>
          </a:prstGeom>
        </p:spPr>
      </p:pic>
      <p:sp>
        <p:nvSpPr>
          <p:cNvPr id="2" name="CasellaDiTesto 1"/>
          <p:cNvSpPr txBox="1"/>
          <p:nvPr/>
        </p:nvSpPr>
        <p:spPr>
          <a:xfrm>
            <a:off x="2943441" y="-9175"/>
            <a:ext cx="6210348" cy="830997"/>
          </a:xfrm>
          <a:prstGeom prst="rect">
            <a:avLst/>
          </a:prstGeom>
          <a:noFill/>
        </p:spPr>
        <p:txBody>
          <a:bodyPr wrap="square" rtlCol="0">
            <a:spAutoFit/>
          </a:bodyPr>
          <a:lstStyle/>
          <a:p>
            <a:r>
              <a:rPr lang="it-IT" sz="1200" dirty="0" smtClean="0">
                <a:solidFill>
                  <a:schemeClr val="bg1"/>
                </a:solidFill>
                <a:latin typeface="Times New Roman" panose="02020603050405020304" pitchFamily="18" charset="0"/>
                <a:cs typeface="Times New Roman" panose="02020603050405020304" pitchFamily="18" charset="0"/>
              </a:rPr>
              <a:t>Dipartimento di Ingegneria Civile e Ambientale</a:t>
            </a:r>
          </a:p>
          <a:p>
            <a:endParaRPr lang="it-IT" sz="1200" dirty="0">
              <a:solidFill>
                <a:schemeClr val="bg1"/>
              </a:solidFill>
              <a:latin typeface="Times New Roman" panose="02020603050405020304" pitchFamily="18" charset="0"/>
              <a:cs typeface="Times New Roman" panose="02020603050405020304" pitchFamily="18" charset="0"/>
            </a:endParaRPr>
          </a:p>
          <a:p>
            <a:endParaRPr lang="it-IT" sz="1200" dirty="0" smtClean="0">
              <a:solidFill>
                <a:schemeClr val="bg1"/>
              </a:solidFill>
              <a:latin typeface="Times New Roman" panose="02020603050405020304" pitchFamily="18" charset="0"/>
              <a:cs typeface="Times New Roman" panose="02020603050405020304" pitchFamily="18" charset="0"/>
            </a:endParaRPr>
          </a:p>
          <a:p>
            <a:pPr algn="r"/>
            <a:r>
              <a:rPr lang="it-IT" sz="1200" dirty="0" smtClean="0">
                <a:solidFill>
                  <a:schemeClr val="bg1"/>
                </a:solidFill>
                <a:latin typeface="Times New Roman" panose="02020603050405020304" pitchFamily="18" charset="0"/>
                <a:cs typeface="Times New Roman" panose="02020603050405020304" pitchFamily="18" charset="0"/>
              </a:rPr>
              <a:t>Ordine degli Ingegneri della Provincia di Prato</a:t>
            </a:r>
            <a:endParaRPr lang="it-IT" sz="1200" dirty="0">
              <a:solidFill>
                <a:schemeClr val="bg1"/>
              </a:solidFill>
              <a:latin typeface="Times New Roman" panose="02020603050405020304" pitchFamily="18" charset="0"/>
              <a:cs typeface="Times New Roman" panose="02020603050405020304" pitchFamily="18" charset="0"/>
            </a:endParaRPr>
          </a:p>
        </p:txBody>
      </p:sp>
      <p:sp>
        <p:nvSpPr>
          <p:cNvPr id="13" name="Rectangle 8"/>
          <p:cNvSpPr>
            <a:spLocks noChangeArrowheads="1"/>
          </p:cNvSpPr>
          <p:nvPr/>
        </p:nvSpPr>
        <p:spPr bwMode="auto">
          <a:xfrm>
            <a:off x="0" y="4811199"/>
            <a:ext cx="4535194" cy="2058953"/>
          </a:xfrm>
          <a:prstGeom prst="rect">
            <a:avLst/>
          </a:prstGeom>
          <a:solidFill>
            <a:srgbClr val="8BA0A3"/>
          </a:solidFill>
          <a:ln w="9525">
            <a:noFill/>
            <a:miter lim="800000"/>
            <a:headEnd/>
            <a:tailEnd/>
          </a:ln>
          <a:effectLst/>
        </p:spPr>
        <p:txBody>
          <a:bodyPr vert="horz" wrap="square" lIns="91440" tIns="288000" rIns="91440" bIns="288000" numCol="1" anchor="ctr" anchorCtr="0" compatLnSpc="1">
            <a:prstTxWarp prst="textNoShape">
              <a:avLst/>
            </a:prstTxWarp>
            <a:spAutoFit/>
          </a:bodyPr>
          <a:lstStyle/>
          <a:p>
            <a:pPr lvl="0" algn="ctr" fontAlgn="base">
              <a:spcBef>
                <a:spcPts val="1200"/>
              </a:spcBef>
              <a:spcAft>
                <a:spcPct val="0"/>
              </a:spcAft>
            </a:pPr>
            <a:r>
              <a:rPr lang="it-IT" sz="2400" b="1" dirty="0" smtClean="0">
                <a:solidFill>
                  <a:schemeClr val="bg1"/>
                </a:solidFill>
                <a:latin typeface="+mj-lt"/>
                <a:ea typeface="Times New Roman" pitchFamily="18" charset="0"/>
                <a:cs typeface="Arial" panose="020B0604020202020204" pitchFamily="34" charset="0"/>
              </a:rPr>
              <a:t>SEMINARIO</a:t>
            </a:r>
            <a:endParaRPr lang="it-IT" sz="2400" b="1" dirty="0">
              <a:solidFill>
                <a:schemeClr val="bg1"/>
              </a:solidFill>
              <a:latin typeface="+mj-lt"/>
              <a:ea typeface="Times New Roman" pitchFamily="18" charset="0"/>
              <a:cs typeface="Arial" panose="020B0604020202020204" pitchFamily="34" charset="0"/>
            </a:endParaRPr>
          </a:p>
          <a:p>
            <a:pPr lvl="0" algn="ctr" fontAlgn="base">
              <a:spcBef>
                <a:spcPct val="0"/>
              </a:spcBef>
              <a:spcAft>
                <a:spcPct val="0"/>
              </a:spcAft>
            </a:pPr>
            <a:endParaRPr lang="it-IT" sz="2400" b="1" dirty="0" smtClean="0">
              <a:solidFill>
                <a:schemeClr val="bg1"/>
              </a:solidFill>
              <a:latin typeface="+mj-lt"/>
              <a:ea typeface="Times New Roman" pitchFamily="18" charset="0"/>
              <a:cs typeface="Arial" panose="020B0604020202020204" pitchFamily="34" charset="0"/>
            </a:endParaRPr>
          </a:p>
          <a:p>
            <a:pPr lvl="0" algn="ctr" fontAlgn="base">
              <a:spcBef>
                <a:spcPct val="0"/>
              </a:spcBef>
              <a:spcAft>
                <a:spcPct val="0"/>
              </a:spcAft>
            </a:pPr>
            <a:r>
              <a:rPr lang="it-IT" sz="2400" b="1" dirty="0" smtClean="0">
                <a:solidFill>
                  <a:schemeClr val="bg1"/>
                </a:solidFill>
                <a:latin typeface="+mj-lt"/>
                <a:ea typeface="Times New Roman" pitchFamily="18" charset="0"/>
                <a:cs typeface="Arial" panose="020B0604020202020204" pitchFamily="34" charset="0"/>
              </a:rPr>
              <a:t>LE NUOVE </a:t>
            </a:r>
            <a:r>
              <a:rPr lang="it-IT" sz="2400" b="1" dirty="0">
                <a:solidFill>
                  <a:schemeClr val="bg1"/>
                </a:solidFill>
                <a:latin typeface="+mj-lt"/>
                <a:ea typeface="Times New Roman" pitchFamily="18" charset="0"/>
                <a:cs typeface="Arial" panose="020B0604020202020204" pitchFamily="34" charset="0"/>
              </a:rPr>
              <a:t>NORME TECNICHE PER LE COSTRUZIONI </a:t>
            </a:r>
            <a:r>
              <a:rPr lang="it-IT" sz="2400" b="1" dirty="0" smtClean="0">
                <a:solidFill>
                  <a:schemeClr val="bg1"/>
                </a:solidFill>
                <a:latin typeface="+mj-lt"/>
                <a:ea typeface="Times New Roman" pitchFamily="18" charset="0"/>
                <a:cs typeface="Arial" panose="020B0604020202020204" pitchFamily="34" charset="0"/>
              </a:rPr>
              <a:t>NTC 2018</a:t>
            </a:r>
            <a:endParaRPr lang="it-IT" sz="2400" b="1" dirty="0">
              <a:solidFill>
                <a:schemeClr val="bg1"/>
              </a:solidFill>
              <a:latin typeface="+mj-lt"/>
              <a:ea typeface="Times New Roman" pitchFamily="18" charset="0"/>
              <a:cs typeface="Arial" panose="020B0604020202020204" pitchFamily="34" charset="0"/>
            </a:endParaRPr>
          </a:p>
        </p:txBody>
      </p:sp>
    </p:spTree>
    <p:extLst>
      <p:ext uri="{BB962C8B-B14F-4D97-AF65-F5344CB8AC3E}">
        <p14:creationId xmlns:p14="http://schemas.microsoft.com/office/powerpoint/2010/main" val="33117144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7598" y="0"/>
            <a:ext cx="9143999"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a:t>
            </a:fld>
            <a:endParaRPr lang="it-IT" b="1" dirty="0">
              <a:solidFill>
                <a:schemeClr val="bg1"/>
              </a:solidFill>
              <a:latin typeface="Arial"/>
              <a:cs typeface="Arial"/>
            </a:endParaRPr>
          </a:p>
        </p:txBody>
      </p:sp>
      <p:sp>
        <p:nvSpPr>
          <p:cNvPr id="15" name="CasellaDiTesto 14"/>
          <p:cNvSpPr txBox="1"/>
          <p:nvPr/>
        </p:nvSpPr>
        <p:spPr>
          <a:xfrm>
            <a:off x="3480905" y="666872"/>
            <a:ext cx="1687443" cy="461665"/>
          </a:xfrm>
          <a:prstGeom prst="rect">
            <a:avLst/>
          </a:prstGeom>
          <a:noFill/>
        </p:spPr>
        <p:txBody>
          <a:bodyPr wrap="square" rtlCol="0">
            <a:spAutoFit/>
          </a:bodyPr>
          <a:lstStyle/>
          <a:p>
            <a:pPr algn="ctr"/>
            <a:r>
              <a:rPr lang="it-IT" sz="2400" b="1" dirty="0" smtClean="0">
                <a:solidFill>
                  <a:srgbClr val="C00000"/>
                </a:solidFill>
                <a:cs typeface="Arial"/>
              </a:rPr>
              <a:t>PREMESSA</a:t>
            </a:r>
            <a:endParaRPr lang="it-IT" sz="2400" b="1" dirty="0">
              <a:solidFill>
                <a:srgbClr val="C00000"/>
              </a:solidFill>
              <a:cs typeface="Arial"/>
            </a:endParaRPr>
          </a:p>
        </p:txBody>
      </p:sp>
      <p:sp>
        <p:nvSpPr>
          <p:cNvPr id="16" name="CasellaDiTesto 15"/>
          <p:cNvSpPr txBox="1"/>
          <p:nvPr/>
        </p:nvSpPr>
        <p:spPr>
          <a:xfrm>
            <a:off x="613241" y="1147989"/>
            <a:ext cx="7922522" cy="1200329"/>
          </a:xfrm>
          <a:prstGeom prst="rect">
            <a:avLst/>
          </a:prstGeom>
          <a:noFill/>
        </p:spPr>
        <p:txBody>
          <a:bodyPr wrap="square" rtlCol="0">
            <a:spAutoFit/>
          </a:bodyPr>
          <a:lstStyle/>
          <a:p>
            <a:r>
              <a:rPr lang="it-IT" sz="2400" dirty="0" smtClean="0">
                <a:solidFill>
                  <a:srgbClr val="003053"/>
                </a:solidFill>
                <a:cs typeface="Arial"/>
              </a:rPr>
              <a:t>Le NTC 2008 sono state </a:t>
            </a:r>
            <a:r>
              <a:rPr lang="it-IT" sz="2400" b="1" dirty="0" smtClean="0">
                <a:solidFill>
                  <a:srgbClr val="C00000"/>
                </a:solidFill>
                <a:cs typeface="Arial"/>
              </a:rPr>
              <a:t>«rivoluzionarie» </a:t>
            </a:r>
            <a:r>
              <a:rPr lang="it-IT" sz="2400" dirty="0" smtClean="0">
                <a:solidFill>
                  <a:srgbClr val="003053"/>
                </a:solidFill>
                <a:cs typeface="Arial"/>
              </a:rPr>
              <a:t>rispetto alle precedenti normative nazionali in materia di geotecnica (D.M. 11 Marzo 1988).  </a:t>
            </a:r>
            <a:r>
              <a:rPr lang="it-IT" sz="2400" dirty="0" smtClean="0">
                <a:solidFill>
                  <a:schemeClr val="accent1">
                    <a:lumMod val="75000"/>
                  </a:schemeClr>
                </a:solidFill>
                <a:cs typeface="Arial"/>
              </a:rPr>
              <a:t> </a:t>
            </a:r>
            <a:endParaRPr lang="it-IT" sz="2400" dirty="0">
              <a:solidFill>
                <a:schemeClr val="accent1">
                  <a:lumMod val="75000"/>
                </a:schemeClr>
              </a:solidFill>
              <a:cs typeface="Arial"/>
            </a:endParaRPr>
          </a:p>
        </p:txBody>
      </p:sp>
      <p:sp>
        <p:nvSpPr>
          <p:cNvPr id="17" name="Text Box 8"/>
          <p:cNvSpPr txBox="1">
            <a:spLocks noChangeArrowheads="1"/>
          </p:cNvSpPr>
          <p:nvPr/>
        </p:nvSpPr>
        <p:spPr bwMode="auto">
          <a:xfrm>
            <a:off x="613240" y="2333685"/>
            <a:ext cx="832203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266700">
              <a:defRPr>
                <a:solidFill>
                  <a:schemeClr val="tx1"/>
                </a:solidFill>
                <a:latin typeface="Arial" panose="020B0604020202020204" pitchFamily="34" charset="0"/>
              </a:defRPr>
            </a:lvl1pPr>
            <a:lvl2pPr marL="884238" indent="-342900" defTabSz="266700">
              <a:defRPr>
                <a:solidFill>
                  <a:schemeClr val="tx1"/>
                </a:solidFill>
                <a:latin typeface="Arial" panose="020B0604020202020204" pitchFamily="34" charset="0"/>
              </a:defRPr>
            </a:lvl2pPr>
            <a:lvl3pPr marL="1406525" indent="-342900" defTabSz="266700">
              <a:defRPr>
                <a:solidFill>
                  <a:schemeClr val="tx1"/>
                </a:solidFill>
                <a:latin typeface="Arial" panose="020B0604020202020204" pitchFamily="34" charset="0"/>
              </a:defRPr>
            </a:lvl3pPr>
            <a:lvl4pPr marL="1928813" indent="-342900" defTabSz="266700">
              <a:defRPr>
                <a:solidFill>
                  <a:schemeClr val="tx1"/>
                </a:solidFill>
                <a:latin typeface="Arial" panose="020B0604020202020204" pitchFamily="34" charset="0"/>
              </a:defRPr>
            </a:lvl4pPr>
            <a:lvl5pPr marL="2451100" indent="-342900" defTabSz="266700">
              <a:defRPr>
                <a:solidFill>
                  <a:schemeClr val="tx1"/>
                </a:solidFill>
                <a:latin typeface="Arial" panose="020B0604020202020204" pitchFamily="34" charset="0"/>
              </a:defRPr>
            </a:lvl5pPr>
            <a:lvl6pPr marL="2908300" indent="-342900" defTabSz="266700" fontAlgn="base">
              <a:spcBef>
                <a:spcPct val="0"/>
              </a:spcBef>
              <a:spcAft>
                <a:spcPct val="0"/>
              </a:spcAft>
              <a:defRPr>
                <a:solidFill>
                  <a:schemeClr val="tx1"/>
                </a:solidFill>
                <a:latin typeface="Arial" panose="020B0604020202020204" pitchFamily="34" charset="0"/>
              </a:defRPr>
            </a:lvl6pPr>
            <a:lvl7pPr marL="3365500" indent="-342900" defTabSz="266700" fontAlgn="base">
              <a:spcBef>
                <a:spcPct val="0"/>
              </a:spcBef>
              <a:spcAft>
                <a:spcPct val="0"/>
              </a:spcAft>
              <a:defRPr>
                <a:solidFill>
                  <a:schemeClr val="tx1"/>
                </a:solidFill>
                <a:latin typeface="Arial" panose="020B0604020202020204" pitchFamily="34" charset="0"/>
              </a:defRPr>
            </a:lvl7pPr>
            <a:lvl8pPr marL="3822700" indent="-342900" defTabSz="266700" fontAlgn="base">
              <a:spcBef>
                <a:spcPct val="0"/>
              </a:spcBef>
              <a:spcAft>
                <a:spcPct val="0"/>
              </a:spcAft>
              <a:defRPr>
                <a:solidFill>
                  <a:schemeClr val="tx1"/>
                </a:solidFill>
                <a:latin typeface="Arial" panose="020B0604020202020204" pitchFamily="34" charset="0"/>
              </a:defRPr>
            </a:lvl8pPr>
            <a:lvl9pPr marL="4279900" indent="-342900" defTabSz="266700" fontAlgn="base">
              <a:spcBef>
                <a:spcPct val="0"/>
              </a:spcBef>
              <a:spcAft>
                <a:spcPct val="0"/>
              </a:spcAft>
              <a:defRPr>
                <a:solidFill>
                  <a:schemeClr val="tx1"/>
                </a:solidFill>
                <a:latin typeface="Arial" panose="020B0604020202020204" pitchFamily="34" charset="0"/>
              </a:defRPr>
            </a:lvl9pPr>
          </a:lstStyle>
          <a:p>
            <a:pPr>
              <a:spcBef>
                <a:spcPct val="50000"/>
              </a:spcBef>
            </a:pPr>
            <a:r>
              <a:rPr lang="it-IT" altLang="it-IT" sz="2400" dirty="0" smtClean="0">
                <a:solidFill>
                  <a:srgbClr val="003053"/>
                </a:solidFill>
                <a:latin typeface="+mn-lt"/>
              </a:rPr>
              <a:t>Le principali </a:t>
            </a:r>
            <a:r>
              <a:rPr lang="it-IT" altLang="it-IT" sz="2400" dirty="0">
                <a:solidFill>
                  <a:srgbClr val="003053"/>
                </a:solidFill>
                <a:effectLst>
                  <a:outerShdw blurRad="38100" dist="38100" dir="2700000" algn="tl">
                    <a:srgbClr val="C0C0C0"/>
                  </a:outerShdw>
                </a:effectLst>
                <a:latin typeface="+mn-lt"/>
              </a:rPr>
              <a:t>novità</a:t>
            </a:r>
            <a:r>
              <a:rPr lang="it-IT" altLang="it-IT" sz="2400" dirty="0">
                <a:solidFill>
                  <a:srgbClr val="003053"/>
                </a:solidFill>
                <a:latin typeface="+mn-lt"/>
              </a:rPr>
              <a:t> introdotte dalle NTC-08 in materia di Ingegneria </a:t>
            </a:r>
            <a:r>
              <a:rPr lang="it-IT" altLang="it-IT" sz="2400" dirty="0" smtClean="0">
                <a:solidFill>
                  <a:srgbClr val="003053"/>
                </a:solidFill>
                <a:latin typeface="+mn-lt"/>
              </a:rPr>
              <a:t>Geotecnica sono state:</a:t>
            </a:r>
          </a:p>
          <a:p>
            <a:pPr marL="457200" indent="-457200">
              <a:spcBef>
                <a:spcPct val="50000"/>
              </a:spcBef>
              <a:buFont typeface="+mj-lt"/>
              <a:buAutoNum type="arabicParenR"/>
            </a:pPr>
            <a:r>
              <a:rPr lang="it-IT" altLang="it-IT" sz="2400" dirty="0" smtClean="0">
                <a:solidFill>
                  <a:srgbClr val="C00000"/>
                </a:solidFill>
                <a:latin typeface="+mn-lt"/>
              </a:rPr>
              <a:t>Unico testo normativo per ingegneria strutturale e ingegneria geotecnica,</a:t>
            </a:r>
          </a:p>
          <a:p>
            <a:pPr marL="457200" indent="-457200">
              <a:spcBef>
                <a:spcPct val="50000"/>
              </a:spcBef>
              <a:buFont typeface="+mj-lt"/>
              <a:buAutoNum type="arabicParenR"/>
            </a:pPr>
            <a:r>
              <a:rPr lang="it-IT" altLang="it-IT" sz="2400" dirty="0" smtClean="0">
                <a:solidFill>
                  <a:srgbClr val="003053"/>
                </a:solidFill>
                <a:latin typeface="+mn-lt"/>
              </a:rPr>
              <a:t>Introduzione del metodo semi-probabilistico agli stati limite,</a:t>
            </a:r>
          </a:p>
          <a:p>
            <a:pPr marL="457200" indent="-457200">
              <a:spcBef>
                <a:spcPct val="50000"/>
              </a:spcBef>
              <a:buFont typeface="+mj-lt"/>
              <a:buAutoNum type="arabicParenR"/>
            </a:pPr>
            <a:r>
              <a:rPr lang="it-IT" altLang="it-IT" sz="2400" dirty="0" smtClean="0">
                <a:solidFill>
                  <a:srgbClr val="C00000"/>
                </a:solidFill>
                <a:latin typeface="+mn-lt"/>
              </a:rPr>
              <a:t>Azione sismica valutata mettendo in conto la RSL,</a:t>
            </a:r>
          </a:p>
          <a:p>
            <a:pPr marL="457200" indent="-457200">
              <a:spcBef>
                <a:spcPct val="50000"/>
              </a:spcBef>
              <a:buFont typeface="+mj-lt"/>
              <a:buAutoNum type="arabicParenR"/>
            </a:pPr>
            <a:r>
              <a:rPr lang="it-IT" altLang="it-IT" sz="2400" dirty="0" smtClean="0">
                <a:solidFill>
                  <a:srgbClr val="003053"/>
                </a:solidFill>
                <a:latin typeface="+mn-lt"/>
              </a:rPr>
              <a:t>Norme specifiche per la progettazione e la verifica delle opere e dei sistemi geotecnici in condizioni sismiche.</a:t>
            </a:r>
            <a:endParaRPr lang="it-IT" altLang="it-IT" sz="2400" dirty="0">
              <a:solidFill>
                <a:srgbClr val="003053"/>
              </a:solidFill>
              <a:latin typeface="+mn-lt"/>
            </a:endParaRPr>
          </a:p>
        </p:txBody>
      </p:sp>
      <p:sp>
        <p:nvSpPr>
          <p:cNvPr id="9" name="CasellaDiTesto 8"/>
          <p:cNvSpPr txBox="1"/>
          <p:nvPr/>
        </p:nvSpPr>
        <p:spPr>
          <a:xfrm>
            <a:off x="5332049" y="304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301643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4458" y="0"/>
            <a:ext cx="9180512" cy="6872633"/>
          </a:xfrm>
          <a:prstGeom prst="rect">
            <a:avLst/>
          </a:prstGeom>
        </p:spPr>
      </p:pic>
      <p:sp>
        <p:nvSpPr>
          <p:cNvPr id="7" name="CasellaDiTesto 6"/>
          <p:cNvSpPr txBox="1"/>
          <p:nvPr/>
        </p:nvSpPr>
        <p:spPr>
          <a:xfrm>
            <a:off x="697584" y="3590396"/>
            <a:ext cx="7838179" cy="1938992"/>
          </a:xfrm>
          <a:prstGeom prst="rect">
            <a:avLst/>
          </a:prstGeom>
          <a:noFill/>
        </p:spPr>
        <p:txBody>
          <a:bodyPr wrap="square" rtlCol="0">
            <a:spAutoFit/>
          </a:bodyPr>
          <a:lstStyle/>
          <a:p>
            <a:r>
              <a:rPr lang="it-IT" sz="2400" dirty="0" smtClean="0">
                <a:solidFill>
                  <a:srgbClr val="003053"/>
                </a:solidFill>
                <a:cs typeface="Arial"/>
              </a:rPr>
              <a:t>Le NTC 2018 in materia di geotecnica, </a:t>
            </a:r>
            <a:r>
              <a:rPr lang="it-IT" sz="2400" dirty="0" smtClean="0">
                <a:solidFill>
                  <a:srgbClr val="C00000"/>
                </a:solidFill>
                <a:cs typeface="Arial"/>
              </a:rPr>
              <a:t>nel solco dell’impianto normativo attuale</a:t>
            </a:r>
            <a:r>
              <a:rPr lang="it-IT" sz="2400" dirty="0" smtClean="0">
                <a:solidFill>
                  <a:srgbClr val="003053"/>
                </a:solidFill>
                <a:cs typeface="Arial"/>
              </a:rPr>
              <a:t>, preso atto dei problemi sorti nell’applicazione delle NTC 2008, vogliono essere un aggiornamento, miglioramento, semplificazione delle NTC 2008.  </a:t>
            </a:r>
            <a:r>
              <a:rPr lang="it-IT" sz="2400" dirty="0" smtClean="0">
                <a:solidFill>
                  <a:schemeClr val="accent1">
                    <a:lumMod val="75000"/>
                  </a:schemeClr>
                </a:solidFill>
                <a:cs typeface="Arial"/>
              </a:rPr>
              <a:t> </a:t>
            </a:r>
            <a:endParaRPr lang="it-IT" sz="2400" dirty="0">
              <a:solidFill>
                <a:schemeClr val="accent1">
                  <a:lumMod val="75000"/>
                </a:schemeClr>
              </a:solidFill>
              <a:cs typeface="Arial"/>
            </a:endParaRPr>
          </a:p>
        </p:txBody>
      </p:sp>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a:t>
            </a:fld>
            <a:endParaRPr lang="it-IT" b="1" dirty="0">
              <a:solidFill>
                <a:schemeClr val="bg1"/>
              </a:solidFill>
              <a:latin typeface="Arial"/>
              <a:cs typeface="Arial"/>
            </a:endParaRPr>
          </a:p>
        </p:txBody>
      </p:sp>
      <p:sp>
        <p:nvSpPr>
          <p:cNvPr id="13" name="CasellaDiTesto 12"/>
          <p:cNvSpPr txBox="1"/>
          <p:nvPr/>
        </p:nvSpPr>
        <p:spPr>
          <a:xfrm>
            <a:off x="574227" y="1218117"/>
            <a:ext cx="7959034" cy="1938992"/>
          </a:xfrm>
          <a:prstGeom prst="rect">
            <a:avLst/>
          </a:prstGeom>
          <a:noFill/>
        </p:spPr>
        <p:txBody>
          <a:bodyPr wrap="square" rtlCol="0">
            <a:spAutoFit/>
          </a:bodyPr>
          <a:lstStyle/>
          <a:p>
            <a:r>
              <a:rPr lang="it-IT" sz="2400" dirty="0" smtClean="0">
                <a:solidFill>
                  <a:srgbClr val="003053"/>
                </a:solidFill>
                <a:cs typeface="Arial"/>
              </a:rPr>
              <a:t>La novità (frattura rispetto alla tradizione normativa in materia di geotecnica), e la maggiore complessità delle NTC 2008 hanno determinato problemi applicativi e suscitato osservazioni critiche e dubbi interpretativi da parte degli utilizzatori.</a:t>
            </a:r>
            <a:r>
              <a:rPr lang="it-IT" sz="2400" dirty="0" smtClean="0">
                <a:solidFill>
                  <a:schemeClr val="accent1">
                    <a:lumMod val="75000"/>
                  </a:schemeClr>
                </a:solidFill>
                <a:cs typeface="Arial"/>
              </a:rPr>
              <a:t> </a:t>
            </a:r>
            <a:endParaRPr lang="it-IT" sz="2400" dirty="0">
              <a:solidFill>
                <a:schemeClr val="accent1">
                  <a:lumMod val="75000"/>
                </a:schemeClr>
              </a:solidFill>
              <a:cs typeface="Arial"/>
            </a:endParaRPr>
          </a:p>
        </p:txBody>
      </p:sp>
      <p:sp>
        <p:nvSpPr>
          <p:cNvPr id="10" name="CasellaDiTesto 9"/>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2989939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9339" y="0"/>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4</a:t>
            </a:fld>
            <a:endParaRPr lang="it-IT" b="1" dirty="0">
              <a:solidFill>
                <a:schemeClr val="bg1"/>
              </a:solidFill>
              <a:latin typeface="Arial"/>
              <a:cs typeface="Arial"/>
            </a:endParaRPr>
          </a:p>
        </p:txBody>
      </p:sp>
      <p:sp>
        <p:nvSpPr>
          <p:cNvPr id="7" name="CasellaDiTesto 6"/>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
        <p:nvSpPr>
          <p:cNvPr id="9" name="CasellaDiTesto 8"/>
          <p:cNvSpPr txBox="1"/>
          <p:nvPr/>
        </p:nvSpPr>
        <p:spPr>
          <a:xfrm>
            <a:off x="554181" y="1274462"/>
            <a:ext cx="8239280" cy="3400931"/>
          </a:xfrm>
          <a:prstGeom prst="rect">
            <a:avLst/>
          </a:prstGeom>
          <a:noFill/>
        </p:spPr>
        <p:txBody>
          <a:bodyPr wrap="square" rtlCol="0">
            <a:spAutoFit/>
          </a:bodyPr>
          <a:lstStyle/>
          <a:p>
            <a:pPr>
              <a:spcBef>
                <a:spcPts val="600"/>
              </a:spcBef>
              <a:spcAft>
                <a:spcPts val="2400"/>
              </a:spcAft>
            </a:pPr>
            <a:r>
              <a:rPr lang="it-IT" sz="2800" dirty="0">
                <a:solidFill>
                  <a:srgbClr val="003053"/>
                </a:solidFill>
                <a:cs typeface="Arial"/>
              </a:rPr>
              <a:t>Le principali modifiche in materia di geotecnica nelle NTC 2018 hanno riguardato:</a:t>
            </a:r>
            <a:endParaRPr lang="it-IT" sz="2800" dirty="0">
              <a:solidFill>
                <a:srgbClr val="003257"/>
              </a:solidFill>
              <a:cs typeface="Arial"/>
            </a:endParaRPr>
          </a:p>
          <a:p>
            <a:pPr>
              <a:spcBef>
                <a:spcPts val="600"/>
              </a:spcBef>
              <a:spcAft>
                <a:spcPts val="2400"/>
              </a:spcAft>
            </a:pPr>
            <a:r>
              <a:rPr lang="it-IT" sz="2800" dirty="0" smtClean="0">
                <a:solidFill>
                  <a:srgbClr val="003053"/>
                </a:solidFill>
                <a:cs typeface="Arial"/>
              </a:rPr>
              <a:t>Capitolo 3: </a:t>
            </a:r>
            <a:r>
              <a:rPr lang="it-IT" sz="2800" cap="all" dirty="0" smtClean="0">
                <a:solidFill>
                  <a:srgbClr val="003053"/>
                </a:solidFill>
                <a:cs typeface="Arial"/>
              </a:rPr>
              <a:t>Azioni sulle Costruzioni</a:t>
            </a:r>
          </a:p>
          <a:p>
            <a:pPr>
              <a:spcBef>
                <a:spcPts val="600"/>
              </a:spcBef>
              <a:spcAft>
                <a:spcPts val="2400"/>
              </a:spcAft>
            </a:pPr>
            <a:r>
              <a:rPr lang="it-IT" sz="2800" dirty="0" smtClean="0">
                <a:solidFill>
                  <a:srgbClr val="003053"/>
                </a:solidFill>
                <a:cs typeface="Arial"/>
              </a:rPr>
              <a:t>Capitolo 6: </a:t>
            </a:r>
            <a:r>
              <a:rPr lang="it-IT" sz="2800" cap="all" dirty="0" smtClean="0">
                <a:solidFill>
                  <a:srgbClr val="003053"/>
                </a:solidFill>
                <a:cs typeface="Arial"/>
              </a:rPr>
              <a:t>Progettazione geotecnica</a:t>
            </a:r>
          </a:p>
          <a:p>
            <a:pPr>
              <a:spcBef>
                <a:spcPts val="600"/>
              </a:spcBef>
              <a:spcAft>
                <a:spcPts val="2400"/>
              </a:spcAft>
            </a:pPr>
            <a:r>
              <a:rPr lang="it-IT" sz="2800" dirty="0" smtClean="0">
                <a:solidFill>
                  <a:srgbClr val="003053"/>
                </a:solidFill>
                <a:cs typeface="Arial"/>
              </a:rPr>
              <a:t>Capitolo 7: </a:t>
            </a:r>
            <a:r>
              <a:rPr lang="it-IT" sz="2800" cap="all" dirty="0" smtClean="0">
                <a:solidFill>
                  <a:srgbClr val="003053"/>
                </a:solidFill>
                <a:cs typeface="Arial"/>
              </a:rPr>
              <a:t>Progettazione per azioni sismiche</a:t>
            </a:r>
            <a:endParaRPr lang="it-IT" sz="2800" cap="all" dirty="0">
              <a:solidFill>
                <a:srgbClr val="003257"/>
              </a:solidFill>
              <a:cs typeface="Arial"/>
            </a:endParaRPr>
          </a:p>
        </p:txBody>
      </p:sp>
    </p:spTree>
    <p:extLst>
      <p:ext uri="{BB962C8B-B14F-4D97-AF65-F5344CB8AC3E}">
        <p14:creationId xmlns:p14="http://schemas.microsoft.com/office/powerpoint/2010/main" val="91835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8829" y="10510"/>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7563679" y="6356350"/>
            <a:ext cx="972084" cy="365125"/>
          </a:xfrm>
        </p:spPr>
        <p:txBody>
          <a:bodyPr/>
          <a:lstStyle/>
          <a:p>
            <a:fld id="{8EB8520A-26EA-DE4B-B141-4532FC98FF0E}" type="slidenum">
              <a:rPr lang="it-IT" b="1" smtClean="0">
                <a:solidFill>
                  <a:schemeClr val="bg1"/>
                </a:solidFill>
                <a:latin typeface="Arial"/>
                <a:cs typeface="Arial"/>
              </a:rPr>
              <a:pPr/>
              <a:t>5</a:t>
            </a:fld>
            <a:endParaRPr lang="it-IT" b="1" dirty="0">
              <a:solidFill>
                <a:schemeClr val="bg1"/>
              </a:solidFill>
              <a:latin typeface="Arial"/>
              <a:cs typeface="Arial"/>
            </a:endParaRPr>
          </a:p>
        </p:txBody>
      </p:sp>
      <p:sp>
        <p:nvSpPr>
          <p:cNvPr id="7" name="Rettangolo 6"/>
          <p:cNvSpPr/>
          <p:nvPr/>
        </p:nvSpPr>
        <p:spPr>
          <a:xfrm>
            <a:off x="292100" y="2490995"/>
            <a:ext cx="8597900" cy="1323439"/>
          </a:xfrm>
          <a:prstGeom prst="rect">
            <a:avLst/>
          </a:prstGeom>
          <a:solidFill>
            <a:srgbClr val="FF9900"/>
          </a:solidFill>
          <a:ln w="28575">
            <a:solidFill>
              <a:schemeClr val="accent6">
                <a:lumMod val="75000"/>
              </a:schemeClr>
            </a:solidFill>
          </a:ln>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it-IT" altLang="it-IT" sz="1600" b="0" i="0" u="none" strike="noStrike" kern="1200" cap="none" spc="0" normalizeH="0" baseline="0" noProof="0" dirty="0">
                <a:ln>
                  <a:noFill/>
                </a:ln>
                <a:solidFill>
                  <a:srgbClr val="134979"/>
                </a:solidFill>
                <a:effectLst/>
                <a:uLnTx/>
                <a:uFillTx/>
                <a:latin typeface="Century Gothic" panose="020B0502020202020204" pitchFamily="34" charset="0"/>
                <a:ea typeface="+mn-ea"/>
                <a:cs typeface="Arial" panose="020B0604020202020204" pitchFamily="34" charset="0"/>
              </a:rPr>
              <a:t>Ai fini della definizione dell’azione sismica di progetto, </a:t>
            </a:r>
            <a:r>
              <a:rPr kumimoji="0" lang="it-IT" altLang="it-IT" sz="1600" b="0" i="0" u="sng" strike="noStrike" kern="1200" cap="none" spc="0" normalizeH="0" baseline="0" noProof="0" dirty="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si rende necessario valutare</a:t>
            </a:r>
            <a:r>
              <a:rPr kumimoji="0" lang="it-IT" altLang="it-IT" sz="1600" b="0" i="0" u="none" strike="noStrike" kern="1200" cap="none" spc="0" normalizeH="0" baseline="0" noProof="0" dirty="0">
                <a:ln>
                  <a:noFill/>
                </a:ln>
                <a:solidFill>
                  <a:srgbClr val="134979"/>
                </a:solidFill>
                <a:effectLst/>
                <a:uLnTx/>
                <a:uFillTx/>
                <a:latin typeface="Century Gothic" panose="020B0502020202020204" pitchFamily="34" charset="0"/>
                <a:ea typeface="+mn-ea"/>
                <a:cs typeface="Arial" panose="020B0604020202020204" pitchFamily="34" charset="0"/>
              </a:rPr>
              <a:t> l’effetto della risposta sismica locale mediante specifiche analisi, </a:t>
            </a:r>
            <a:r>
              <a:rPr kumimoji="0" lang="it-IT" altLang="it-IT" sz="1600" b="0" i="0" u="none" strike="noStrike" kern="1200" cap="none" spc="0" normalizeH="0" baseline="0" noProof="0" dirty="0" smtClean="0">
                <a:ln>
                  <a:noFill/>
                </a:ln>
                <a:solidFill>
                  <a:srgbClr val="134979"/>
                </a:solidFill>
                <a:effectLst/>
                <a:uLnTx/>
                <a:uFillTx/>
                <a:latin typeface="Century Gothic" panose="020B0502020202020204" pitchFamily="34" charset="0"/>
                <a:ea typeface="+mn-ea"/>
                <a:cs typeface="Arial" panose="020B0604020202020204" pitchFamily="34" charset="0"/>
              </a:rPr>
              <a:t>come indicato nel </a:t>
            </a:r>
            <a:r>
              <a:rPr kumimoji="0" lang="it-IT" sz="1600" b="0" i="0" u="none" strike="noStrike" kern="1200" cap="none" spc="0" normalizeH="0" baseline="0" noProof="0" dirty="0">
                <a:ln>
                  <a:noFill/>
                </a:ln>
                <a:solidFill>
                  <a:srgbClr val="134979"/>
                </a:solidFill>
                <a:effectLst/>
                <a:uLnTx/>
                <a:uFillTx/>
                <a:latin typeface="Century Gothic" panose="020B0502020202020204" pitchFamily="34" charset="0"/>
                <a:ea typeface="+mn-ea"/>
                <a:cs typeface="Arial" panose="020B0604020202020204" pitchFamily="34" charset="0"/>
              </a:rPr>
              <a:t>§ </a:t>
            </a:r>
            <a:r>
              <a:rPr kumimoji="0" lang="it-IT" sz="1600" b="0" i="0" u="none" strike="noStrike" kern="1200" cap="none" spc="0" normalizeH="0" baseline="0" noProof="0" dirty="0" smtClean="0">
                <a:ln>
                  <a:noFill/>
                </a:ln>
                <a:solidFill>
                  <a:srgbClr val="134979"/>
                </a:solidFill>
                <a:effectLst/>
                <a:uLnTx/>
                <a:uFillTx/>
                <a:latin typeface="Century Gothic" panose="020B0502020202020204" pitchFamily="34" charset="0"/>
                <a:ea typeface="+mn-ea"/>
                <a:cs typeface="Arial" panose="020B0604020202020204" pitchFamily="34" charset="0"/>
              </a:rPr>
              <a:t>7.11.3. </a:t>
            </a:r>
            <a:r>
              <a:rPr kumimoji="0" lang="it-IT" sz="1600" b="0" i="0" u="sng" strike="noStrike" kern="1200" cap="none" spc="0" normalizeH="0" baseline="0" noProof="0" dirty="0" smtClean="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In assenza di tali analisi</a:t>
            </a:r>
            <a:r>
              <a:rPr kumimoji="0" lang="it-IT" sz="1600" b="0" i="0" u="none" strike="noStrike" kern="1200" cap="none" spc="0" normalizeH="0" baseline="0" noProof="0" dirty="0" smtClean="0">
                <a:ln>
                  <a:noFill/>
                </a:ln>
                <a:solidFill>
                  <a:srgbClr val="134979"/>
                </a:solidFill>
                <a:effectLst/>
                <a:uLnTx/>
                <a:uFillTx/>
                <a:latin typeface="Century Gothic" panose="020B0502020202020204" pitchFamily="34" charset="0"/>
                <a:ea typeface="+mn-ea"/>
                <a:cs typeface="Arial" panose="020B0604020202020204" pitchFamily="34" charset="0"/>
              </a:rPr>
              <a:t>, per la definizione dell’azione sismica, si può fare riferimento a un approccio semplificato, che si basa sull’individuazione di </a:t>
            </a:r>
            <a:r>
              <a:rPr kumimoji="0" lang="it-IT" sz="1600" b="0" i="0" u="sng" strike="noStrike" kern="1200" cap="none" spc="0" normalizeH="0" baseline="0" noProof="0" dirty="0" smtClean="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categorie di sottosuolo di riferimento</a:t>
            </a:r>
            <a:r>
              <a:rPr kumimoji="0" lang="it-IT" sz="1600" b="0" i="0" strike="noStrike" kern="1200" cap="none" spc="0" normalizeH="0" baseline="0" noProof="0" dirty="0" smtClean="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 </a:t>
            </a:r>
            <a:r>
              <a:rPr kumimoji="0" lang="it-IT" sz="1600" b="0" i="0" u="none" strike="noStrike" kern="1200" cap="none" spc="0" normalizeH="0" baseline="0" noProof="0" dirty="0" smtClean="0">
                <a:ln>
                  <a:noFill/>
                </a:ln>
                <a:solidFill>
                  <a:srgbClr val="134979"/>
                </a:solidFill>
                <a:effectLst/>
                <a:uLnTx/>
                <a:uFillTx/>
                <a:latin typeface="Century Gothic" panose="020B0502020202020204" pitchFamily="34" charset="0"/>
                <a:ea typeface="+mn-ea"/>
                <a:cs typeface="Arial" panose="020B0604020202020204" pitchFamily="34" charset="0"/>
              </a:rPr>
              <a:t>(</a:t>
            </a:r>
            <a:r>
              <a:rPr kumimoji="0" lang="it-IT" sz="1600" b="0" i="0" u="none" strike="noStrike" kern="1200" cap="none" spc="0" normalizeH="0" baseline="0" noProof="0" dirty="0" err="1" smtClean="0">
                <a:ln>
                  <a:noFill/>
                </a:ln>
                <a:solidFill>
                  <a:srgbClr val="134979"/>
                </a:solidFill>
                <a:effectLst/>
                <a:uLnTx/>
                <a:uFillTx/>
                <a:latin typeface="Century Gothic" panose="020B0502020202020204" pitchFamily="34" charset="0"/>
                <a:ea typeface="+mn-ea"/>
                <a:cs typeface="Arial" panose="020B0604020202020204" pitchFamily="34" charset="0"/>
              </a:rPr>
              <a:t>tab</a:t>
            </a:r>
            <a:r>
              <a:rPr kumimoji="0" lang="it-IT" sz="1600" b="0" i="0" u="none" strike="noStrike" kern="1200" cap="none" spc="0" normalizeH="0" baseline="0" noProof="0" dirty="0" smtClean="0">
                <a:ln>
                  <a:noFill/>
                </a:ln>
                <a:solidFill>
                  <a:srgbClr val="134979"/>
                </a:solidFill>
                <a:effectLst/>
                <a:uLnTx/>
                <a:uFillTx/>
                <a:latin typeface="Century Gothic" panose="020B0502020202020204" pitchFamily="34" charset="0"/>
                <a:ea typeface="+mn-ea"/>
                <a:cs typeface="Arial" panose="020B0604020202020204" pitchFamily="34" charset="0"/>
              </a:rPr>
              <a:t>. 3.2.II e 3.2.III)</a:t>
            </a:r>
            <a:endParaRPr kumimoji="0" lang="it-IT" altLang="it-IT" sz="1600" b="0" i="0" u="none" strike="noStrike" kern="1200" cap="none" spc="0" normalizeH="0" baseline="0" noProof="0" dirty="0">
              <a:ln>
                <a:noFill/>
              </a:ln>
              <a:solidFill>
                <a:srgbClr val="134979"/>
              </a:solidFill>
              <a:effectLst/>
              <a:uLnTx/>
              <a:uFillTx/>
              <a:latin typeface="Century Gothic" panose="020B0502020202020204" pitchFamily="34" charset="0"/>
              <a:ea typeface="+mn-ea"/>
              <a:cs typeface="Arial" panose="020B0604020202020204" pitchFamily="34" charset="0"/>
            </a:endParaRPr>
          </a:p>
        </p:txBody>
      </p:sp>
      <p:sp>
        <p:nvSpPr>
          <p:cNvPr id="8" name="Rettangolo 7"/>
          <p:cNvSpPr/>
          <p:nvPr/>
        </p:nvSpPr>
        <p:spPr>
          <a:xfrm>
            <a:off x="293702" y="2024071"/>
            <a:ext cx="12186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800" b="1"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NTC 2008</a:t>
            </a:r>
            <a:endParaRPr kumimoji="0" lang="it-IT" sz="1800" b="1" i="0" u="none" strike="noStrike" kern="1200" cap="none" spc="0" normalizeH="0" baseline="0" noProof="0" dirty="0">
              <a:ln>
                <a:noFill/>
              </a:ln>
              <a:solidFill>
                <a:schemeClr val="accent6">
                  <a:lumMod val="75000"/>
                </a:schemeClr>
              </a:solidFill>
              <a:effectLst>
                <a:outerShdw blurRad="38100" dist="38100" dir="2700000" algn="tl">
                  <a:srgbClr val="000000">
                    <a:alpha val="43137"/>
                  </a:srgbClr>
                </a:outerShdw>
              </a:effectLst>
              <a:uLnTx/>
              <a:uFillTx/>
              <a:latin typeface="Times New Roman"/>
              <a:ea typeface="+mn-ea"/>
            </a:endParaRPr>
          </a:p>
        </p:txBody>
      </p:sp>
      <p:sp>
        <p:nvSpPr>
          <p:cNvPr id="9" name="Rettangolo 8"/>
          <p:cNvSpPr/>
          <p:nvPr/>
        </p:nvSpPr>
        <p:spPr>
          <a:xfrm>
            <a:off x="292100" y="4504432"/>
            <a:ext cx="8636000" cy="1569660"/>
          </a:xfrm>
          <a:prstGeom prst="rect">
            <a:avLst/>
          </a:prstGeom>
          <a:solidFill>
            <a:schemeClr val="accent5">
              <a:lumMod val="40000"/>
              <a:lumOff val="60000"/>
              <a:alpha val="30196"/>
            </a:schemeClr>
          </a:solidFill>
          <a:ln w="28575">
            <a:solidFill>
              <a:srgbClr val="003257"/>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rgbClr val="003257"/>
                </a:solidFill>
                <a:effectLst/>
                <a:uLnTx/>
                <a:uFillTx/>
                <a:latin typeface="Century Gothic" panose="020B0502020202020204" pitchFamily="34" charset="0"/>
                <a:ea typeface="+mn-ea"/>
                <a:cs typeface="Arial" panose="020B0604020202020204" pitchFamily="34" charset="0"/>
              </a:rPr>
              <a:t>Ai </a:t>
            </a:r>
            <a:r>
              <a:rPr kumimoji="0" lang="it-IT" sz="1600" b="0" i="0" u="none" strike="noStrike" kern="1200" cap="none" spc="0" normalizeH="0" baseline="0" noProof="0" dirty="0">
                <a:ln>
                  <a:noFill/>
                </a:ln>
                <a:solidFill>
                  <a:srgbClr val="003257"/>
                </a:solidFill>
                <a:effectLst/>
                <a:uLnTx/>
                <a:uFillTx/>
                <a:latin typeface="Century Gothic" panose="020B0502020202020204" pitchFamily="34" charset="0"/>
                <a:ea typeface="+mn-ea"/>
                <a:cs typeface="Arial" panose="020B0604020202020204" pitchFamily="34" charset="0"/>
              </a:rPr>
              <a:t>fini della definizione dell’azione </a:t>
            </a:r>
            <a:r>
              <a:rPr kumimoji="0" lang="it-IT" sz="1600" b="0" i="0" u="none" strike="noStrike" kern="1200" cap="none" spc="0" normalizeH="0" baseline="0" noProof="0" dirty="0" smtClean="0">
                <a:ln>
                  <a:noFill/>
                </a:ln>
                <a:solidFill>
                  <a:srgbClr val="003257"/>
                </a:solidFill>
                <a:effectLst/>
                <a:uLnTx/>
                <a:uFillTx/>
                <a:latin typeface="Century Gothic" panose="020B0502020202020204" pitchFamily="34" charset="0"/>
                <a:ea typeface="+mn-ea"/>
                <a:cs typeface="Arial" panose="020B0604020202020204" pitchFamily="34" charset="0"/>
              </a:rPr>
              <a:t>sismica </a:t>
            </a:r>
            <a:r>
              <a:rPr kumimoji="0" lang="it-IT" sz="1600" b="0" i="0" u="none" strike="noStrike" kern="1200" cap="none" spc="0" normalizeH="0" baseline="0" noProof="0" dirty="0">
                <a:ln>
                  <a:noFill/>
                </a:ln>
                <a:solidFill>
                  <a:srgbClr val="003257"/>
                </a:solidFill>
                <a:effectLst/>
                <a:uLnTx/>
                <a:uFillTx/>
                <a:latin typeface="Century Gothic" panose="020B0502020202020204" pitchFamily="34" charset="0"/>
                <a:ea typeface="+mn-ea"/>
                <a:cs typeface="Arial" panose="020B0604020202020204" pitchFamily="34" charset="0"/>
              </a:rPr>
              <a:t>di progetto, l’effetto della risposta </a:t>
            </a:r>
            <a:r>
              <a:rPr kumimoji="0" lang="it-IT" sz="1600" b="0" i="0" u="none" strike="noStrike" kern="1200" cap="none" spc="0" normalizeH="0" baseline="0" noProof="0" dirty="0" smtClean="0">
                <a:ln>
                  <a:noFill/>
                </a:ln>
                <a:solidFill>
                  <a:srgbClr val="003257"/>
                </a:solidFill>
                <a:effectLst/>
                <a:uLnTx/>
                <a:uFillTx/>
                <a:latin typeface="Century Gothic" panose="020B0502020202020204" pitchFamily="34" charset="0"/>
                <a:ea typeface="+mn-ea"/>
                <a:cs typeface="Arial" panose="020B0604020202020204" pitchFamily="34" charset="0"/>
              </a:rPr>
              <a:t>sismica locale </a:t>
            </a:r>
            <a:r>
              <a:rPr kumimoji="0" lang="it-IT" sz="1600" b="0" i="0" u="sng" strike="noStrike" kern="1200" cap="none" spc="0" normalizeH="0" baseline="0" noProof="0" dirty="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si valuta</a:t>
            </a:r>
            <a:r>
              <a:rPr kumimoji="0" lang="it-IT" sz="1600" b="0" i="0" u="none" strike="noStrike" kern="1200" cap="none" spc="0" normalizeH="0" baseline="0" noProof="0" dirty="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 </a:t>
            </a:r>
            <a:r>
              <a:rPr kumimoji="0" lang="it-IT" sz="1600" b="0" i="0" u="none" strike="noStrike" kern="1200" cap="none" spc="0" normalizeH="0" baseline="0" noProof="0" dirty="0">
                <a:ln>
                  <a:noFill/>
                </a:ln>
                <a:solidFill>
                  <a:srgbClr val="003257"/>
                </a:solidFill>
                <a:effectLst/>
                <a:uLnTx/>
                <a:uFillTx/>
                <a:latin typeface="Century Gothic" panose="020B0502020202020204" pitchFamily="34" charset="0"/>
                <a:ea typeface="+mn-ea"/>
                <a:cs typeface="Arial" panose="020B0604020202020204" pitchFamily="34" charset="0"/>
              </a:rPr>
              <a:t>mediante </a:t>
            </a:r>
            <a:r>
              <a:rPr kumimoji="0" lang="it-IT" sz="1600" b="0" i="0" u="none" strike="noStrike" kern="1200" cap="none" spc="0" normalizeH="0" baseline="0" noProof="0" dirty="0" smtClean="0">
                <a:ln>
                  <a:noFill/>
                </a:ln>
                <a:solidFill>
                  <a:srgbClr val="003257"/>
                </a:solidFill>
                <a:effectLst/>
                <a:uLnTx/>
                <a:uFillTx/>
                <a:latin typeface="Century Gothic" panose="020B0502020202020204" pitchFamily="34" charset="0"/>
                <a:ea typeface="+mn-ea"/>
                <a:cs typeface="Arial" panose="020B0604020202020204" pitchFamily="34" charset="0"/>
              </a:rPr>
              <a:t>specifiche </a:t>
            </a:r>
            <a:r>
              <a:rPr kumimoji="0" lang="it-IT" sz="1600" b="0" i="0" u="none" strike="noStrike" kern="1200" cap="none" spc="0" normalizeH="0" baseline="0" noProof="0" dirty="0">
                <a:ln>
                  <a:noFill/>
                </a:ln>
                <a:solidFill>
                  <a:srgbClr val="003257"/>
                </a:solidFill>
                <a:effectLst/>
                <a:uLnTx/>
                <a:uFillTx/>
                <a:latin typeface="Century Gothic" panose="020B0502020202020204" pitchFamily="34" charset="0"/>
                <a:ea typeface="+mn-ea"/>
                <a:cs typeface="Arial" panose="020B0604020202020204" pitchFamily="34" charset="0"/>
              </a:rPr>
              <a:t>analisi</a:t>
            </a:r>
            <a:r>
              <a:rPr kumimoji="0" lang="it-IT" sz="1600" b="0" i="0" u="none" strike="noStrike" kern="1200" cap="none" spc="0" normalizeH="0" baseline="0" noProof="0" dirty="0" smtClean="0">
                <a:ln>
                  <a:noFill/>
                </a:ln>
                <a:solidFill>
                  <a:srgbClr val="003257"/>
                </a:solidFill>
                <a:effectLst/>
                <a:uLnTx/>
                <a:uFillTx/>
                <a:latin typeface="Century Gothic" panose="020B0502020202020204" pitchFamily="34" charset="0"/>
                <a:ea typeface="+mn-ea"/>
                <a:cs typeface="Arial" panose="020B0604020202020204" pitchFamily="34" charset="0"/>
              </a:rPr>
              <a:t>, da </a:t>
            </a:r>
            <a:r>
              <a:rPr kumimoji="0" lang="it-IT" sz="1600" b="0" i="0" u="none" strike="noStrike" kern="1200" cap="none" spc="0" normalizeH="0" baseline="0" noProof="0" dirty="0">
                <a:ln>
                  <a:noFill/>
                </a:ln>
                <a:solidFill>
                  <a:srgbClr val="003257"/>
                </a:solidFill>
                <a:effectLst/>
                <a:uLnTx/>
                <a:uFillTx/>
                <a:latin typeface="Century Gothic" panose="020B0502020202020204" pitchFamily="34" charset="0"/>
                <a:ea typeface="+mn-ea"/>
                <a:cs typeface="Arial" panose="020B0604020202020204" pitchFamily="34" charset="0"/>
              </a:rPr>
              <a:t>eseguire con </a:t>
            </a:r>
            <a:r>
              <a:rPr kumimoji="0" lang="it-IT" sz="1600" b="0" i="0" u="none" strike="noStrike" kern="1200" cap="none" spc="0" normalizeH="0" baseline="0" noProof="0" dirty="0" smtClean="0">
                <a:ln>
                  <a:noFill/>
                </a:ln>
                <a:solidFill>
                  <a:srgbClr val="003257"/>
                </a:solidFill>
                <a:effectLst/>
                <a:uLnTx/>
                <a:uFillTx/>
                <a:latin typeface="Century Gothic" panose="020B0502020202020204" pitchFamily="34" charset="0"/>
                <a:ea typeface="+mn-ea"/>
                <a:cs typeface="Arial" panose="020B0604020202020204" pitchFamily="34" charset="0"/>
              </a:rPr>
              <a:t>le modalità </a:t>
            </a:r>
            <a:r>
              <a:rPr kumimoji="0" lang="it-IT" sz="1600" b="0" i="0" u="none" strike="noStrike" kern="1200" cap="none" spc="0" normalizeH="0" baseline="0" noProof="0" dirty="0">
                <a:ln>
                  <a:noFill/>
                </a:ln>
                <a:solidFill>
                  <a:srgbClr val="003257"/>
                </a:solidFill>
                <a:effectLst/>
                <a:uLnTx/>
                <a:uFillTx/>
                <a:latin typeface="Century Gothic" panose="020B0502020202020204" pitchFamily="34" charset="0"/>
                <a:ea typeface="+mn-ea"/>
                <a:cs typeface="Arial" panose="020B0604020202020204" pitchFamily="34" charset="0"/>
              </a:rPr>
              <a:t>indicate nel § 7.11.3. </a:t>
            </a:r>
            <a:r>
              <a:rPr kumimoji="0" lang="it-IT" sz="1600" b="0" i="0" u="sng" strike="noStrike" kern="1200" cap="none" spc="0" normalizeH="0" baseline="0" noProof="0" dirty="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In alternativa, qualora le </a:t>
            </a:r>
            <a:r>
              <a:rPr kumimoji="0" lang="it-IT" sz="1600" b="0" i="0" u="sng" strike="noStrike" kern="1200" cap="none" spc="0" normalizeH="0" baseline="0" noProof="0" dirty="0" smtClean="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condizioni stratigrafiche </a:t>
            </a:r>
            <a:r>
              <a:rPr kumimoji="0" lang="it-IT" sz="1600" b="0" i="0" u="sng" strike="noStrike" kern="1200" cap="none" spc="0" normalizeH="0" baseline="0" noProof="0" dirty="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e le proprietà dei terreni </a:t>
            </a:r>
            <a:r>
              <a:rPr kumimoji="0" lang="it-IT" sz="1600" b="0" i="0" u="sng" strike="noStrike" kern="1200" cap="none" spc="0" normalizeH="0" baseline="0" noProof="0" dirty="0" smtClean="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siano chiaramente </a:t>
            </a:r>
            <a:r>
              <a:rPr kumimoji="0" lang="it-IT" sz="1600" b="0" i="0" u="sng" strike="noStrike" kern="1200" cap="none" spc="0" normalizeH="0" baseline="0" noProof="0" dirty="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riconducibili </a:t>
            </a:r>
            <a:r>
              <a:rPr kumimoji="0" lang="it-IT" sz="1600" b="0" i="0" u="sng" strike="noStrike" kern="1200" cap="none" spc="0" normalizeH="0" baseline="0" noProof="0" dirty="0" smtClean="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alle categorie </a:t>
            </a:r>
            <a:r>
              <a:rPr kumimoji="0" lang="it-IT" sz="1600" b="0" i="0" u="sng" strike="noStrike" kern="1200" cap="none" spc="0" normalizeH="0" baseline="0" noProof="0" dirty="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definite nella </a:t>
            </a:r>
            <a:r>
              <a:rPr kumimoji="0" lang="it-IT" sz="1600" b="0" i="0" u="sng" strike="noStrike" kern="1200" cap="none" spc="0" normalizeH="0" baseline="0" noProof="0" dirty="0" err="1">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Tab</a:t>
            </a:r>
            <a:r>
              <a:rPr kumimoji="0" lang="it-IT" sz="1600" b="0" i="0" u="sng" strike="noStrike" kern="1200" cap="none" spc="0" normalizeH="0" baseline="0" noProof="0" dirty="0">
                <a:ln>
                  <a:noFill/>
                </a:ln>
                <a:solidFill>
                  <a:srgbClr val="134979"/>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 3.2.II</a:t>
            </a:r>
            <a:r>
              <a:rPr kumimoji="0" lang="it-IT" sz="1600" b="0" i="0" u="none" strike="noStrike" kern="1200" cap="none" spc="0" normalizeH="0" baseline="0" noProof="0" dirty="0">
                <a:ln>
                  <a:noFill/>
                </a:ln>
                <a:solidFill>
                  <a:srgbClr val="134979"/>
                </a:solidFill>
                <a:effectLst/>
                <a:uLnTx/>
                <a:uFillTx/>
                <a:latin typeface="Century Gothic" panose="020B0502020202020204" pitchFamily="34" charset="0"/>
                <a:ea typeface="+mn-ea"/>
                <a:cs typeface="Arial" panose="020B0604020202020204" pitchFamily="34" charset="0"/>
              </a:rPr>
              <a:t>, si </a:t>
            </a:r>
            <a:r>
              <a:rPr kumimoji="0" lang="it-IT" sz="1600" b="0" i="0" u="none" strike="noStrike" kern="1200" cap="none" spc="0" normalizeH="0" baseline="0" noProof="0" dirty="0">
                <a:ln>
                  <a:noFill/>
                </a:ln>
                <a:solidFill>
                  <a:srgbClr val="003257"/>
                </a:solidFill>
                <a:effectLst/>
                <a:uLnTx/>
                <a:uFillTx/>
                <a:latin typeface="Century Gothic" panose="020B0502020202020204" pitchFamily="34" charset="0"/>
                <a:ea typeface="+mn-ea"/>
                <a:cs typeface="Arial" panose="020B0604020202020204" pitchFamily="34" charset="0"/>
              </a:rPr>
              <a:t>può fare riferimento a un </a:t>
            </a:r>
            <a:r>
              <a:rPr kumimoji="0" lang="it-IT" sz="1600" b="0" i="0" u="none" strike="noStrike" kern="1200" cap="none" spc="0" normalizeH="0" baseline="0" noProof="0" dirty="0" smtClean="0">
                <a:ln>
                  <a:noFill/>
                </a:ln>
                <a:solidFill>
                  <a:srgbClr val="003257"/>
                </a:solidFill>
                <a:effectLst/>
                <a:uLnTx/>
                <a:uFillTx/>
                <a:latin typeface="Century Gothic" panose="020B0502020202020204" pitchFamily="34" charset="0"/>
                <a:ea typeface="+mn-ea"/>
                <a:cs typeface="Arial" panose="020B0604020202020204" pitchFamily="34" charset="0"/>
              </a:rPr>
              <a:t>approccio semplificato </a:t>
            </a:r>
            <a:r>
              <a:rPr kumimoji="0" lang="it-IT" sz="1600" b="0" i="0" u="none" strike="noStrike" kern="1200" cap="none" spc="0" normalizeH="0" baseline="0" noProof="0" dirty="0">
                <a:ln>
                  <a:noFill/>
                </a:ln>
                <a:solidFill>
                  <a:srgbClr val="003257"/>
                </a:solidFill>
                <a:effectLst/>
                <a:uLnTx/>
                <a:uFillTx/>
                <a:latin typeface="Century Gothic" panose="020B0502020202020204" pitchFamily="34" charset="0"/>
                <a:ea typeface="+mn-ea"/>
                <a:cs typeface="Arial" panose="020B0604020202020204" pitchFamily="34" charset="0"/>
              </a:rPr>
              <a:t>che si </a:t>
            </a:r>
            <a:r>
              <a:rPr kumimoji="0" lang="it-IT" sz="1600" b="0" i="0" u="none" strike="noStrike" kern="1200" cap="none" spc="0" normalizeH="0" baseline="0" noProof="0" dirty="0" smtClean="0">
                <a:ln>
                  <a:noFill/>
                </a:ln>
                <a:solidFill>
                  <a:srgbClr val="003257"/>
                </a:solidFill>
                <a:effectLst/>
                <a:uLnTx/>
                <a:uFillTx/>
                <a:latin typeface="Century Gothic" panose="020B0502020202020204" pitchFamily="34" charset="0"/>
                <a:ea typeface="+mn-ea"/>
                <a:cs typeface="Arial" panose="020B0604020202020204" pitchFamily="34" charset="0"/>
              </a:rPr>
              <a:t>basa sulla </a:t>
            </a:r>
            <a:r>
              <a:rPr kumimoji="0" lang="it-IT" sz="1600" b="0" i="0" u="sng" strike="noStrike" kern="1200" cap="none" spc="0" normalizeH="0" baseline="0" noProof="0" dirty="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classificazione del sottosuolo in funzione dei valori della velocità di propagazione delle onde di taglio, Vs</a:t>
            </a:r>
            <a:r>
              <a:rPr kumimoji="0" lang="it-IT" sz="1600" b="0" i="0" u="none" strike="noStrike" kern="1200" cap="none" spc="0" normalizeH="0" baseline="0" noProof="0" dirty="0">
                <a:ln>
                  <a:noFill/>
                </a:ln>
                <a:solidFill>
                  <a:srgbClr val="003257"/>
                </a:solidFill>
                <a:effectLst/>
                <a:uLnTx/>
                <a:uFillTx/>
                <a:latin typeface="Century Gothic" panose="020B0502020202020204" pitchFamily="34" charset="0"/>
                <a:ea typeface="+mn-ea"/>
                <a:cs typeface="Arial" panose="020B0604020202020204" pitchFamily="34" charset="0"/>
              </a:rPr>
              <a:t>.</a:t>
            </a:r>
          </a:p>
        </p:txBody>
      </p:sp>
      <p:sp>
        <p:nvSpPr>
          <p:cNvPr id="13" name="Rettangolo 12"/>
          <p:cNvSpPr/>
          <p:nvPr/>
        </p:nvSpPr>
        <p:spPr>
          <a:xfrm>
            <a:off x="293702" y="4091178"/>
            <a:ext cx="121539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800" b="1" i="0" u="none" strike="noStrike" kern="1200" cap="none" spc="0" normalizeH="0" baseline="0" noProof="0" dirty="0" smtClean="0">
                <a:ln>
                  <a:noFill/>
                </a:ln>
                <a:solidFill>
                  <a:srgbClr val="003053"/>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NTC 2018</a:t>
            </a:r>
            <a:endParaRPr kumimoji="0" lang="it-IT" sz="1800" b="1" i="0" u="none" strike="noStrike" kern="1200" cap="none" spc="0" normalizeH="0" baseline="0" noProof="0" dirty="0">
              <a:ln>
                <a:noFill/>
              </a:ln>
              <a:solidFill>
                <a:srgbClr val="003053"/>
              </a:solidFill>
              <a:effectLst>
                <a:outerShdw blurRad="38100" dist="38100" dir="2700000" algn="tl">
                  <a:srgbClr val="000000">
                    <a:alpha val="43137"/>
                  </a:srgbClr>
                </a:outerShdw>
              </a:effectLst>
              <a:uLnTx/>
              <a:uFillTx/>
              <a:latin typeface="Times New Roman"/>
              <a:ea typeface="+mn-ea"/>
            </a:endParaRPr>
          </a:p>
        </p:txBody>
      </p:sp>
      <p:sp>
        <p:nvSpPr>
          <p:cNvPr id="14" name="Rectangle 17"/>
          <p:cNvSpPr>
            <a:spLocks noChangeArrowheads="1"/>
          </p:cNvSpPr>
          <p:nvPr/>
        </p:nvSpPr>
        <p:spPr bwMode="auto">
          <a:xfrm>
            <a:off x="507338" y="1445715"/>
            <a:ext cx="8382662" cy="400110"/>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000" b="1" i="0" u="none" strike="noStrike" kern="1200" cap="all" spc="0" normalizeH="0" baseline="0" noProof="0" dirty="0" smtClean="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rPr>
              <a:t>3.2.2 categorie di sottosuolo e condizioni topografiche</a:t>
            </a:r>
            <a:endParaRPr kumimoji="0" lang="it-IT" sz="2000" b="1" i="0" u="none" strike="noStrike" kern="1200" cap="all" spc="0" normalizeH="0" baseline="0" noProof="0" dirty="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endParaRPr>
          </a:p>
        </p:txBody>
      </p:sp>
      <p:sp>
        <p:nvSpPr>
          <p:cNvPr id="15" name="Rectangle 17"/>
          <p:cNvSpPr>
            <a:spLocks noChangeArrowheads="1"/>
          </p:cNvSpPr>
          <p:nvPr/>
        </p:nvSpPr>
        <p:spPr bwMode="auto">
          <a:xfrm>
            <a:off x="1858618" y="831800"/>
            <a:ext cx="5188225" cy="461665"/>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400" b="1" i="0" u="none" strike="noStrike" kern="1200" spc="0" normalizeH="0" noProof="0" dirty="0" smtClean="0">
                <a:ln>
                  <a:noFill/>
                </a:ln>
                <a:solidFill>
                  <a:srgbClr val="C00000"/>
                </a:solidFill>
                <a:uLnTx/>
                <a:uFillTx/>
                <a:cs typeface="Tahoma" pitchFamily="34" charset="0"/>
              </a:rPr>
              <a:t>Capitolo 3: Azioni sulla Costruzioni</a:t>
            </a:r>
            <a:endParaRPr kumimoji="0" lang="it-IT" sz="2400" b="1" i="0" u="none" strike="noStrike" kern="1200" spc="0" normalizeH="0" baseline="0" noProof="0" dirty="0">
              <a:ln>
                <a:noFill/>
              </a:ln>
              <a:solidFill>
                <a:srgbClr val="C00000"/>
              </a:solidFill>
              <a:uLnTx/>
              <a:uFillTx/>
              <a:cs typeface="Tahoma" pitchFamily="34" charset="0"/>
            </a:endParaRPr>
          </a:p>
        </p:txBody>
      </p:sp>
      <p:sp>
        <p:nvSpPr>
          <p:cNvPr id="17" name="CasellaDiTesto 16"/>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2917665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8829" y="-1463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6</a:t>
            </a:fld>
            <a:endParaRPr lang="it-IT" b="1" dirty="0">
              <a:solidFill>
                <a:schemeClr val="bg1"/>
              </a:solidFill>
              <a:latin typeface="Arial"/>
              <a:cs typeface="Arial"/>
            </a:endParaRPr>
          </a:p>
        </p:txBody>
      </p:sp>
      <p:sp>
        <p:nvSpPr>
          <p:cNvPr id="7" name="Rettangolo 6"/>
          <p:cNvSpPr/>
          <p:nvPr/>
        </p:nvSpPr>
        <p:spPr>
          <a:xfrm>
            <a:off x="266700" y="1797264"/>
            <a:ext cx="8712200" cy="1569660"/>
          </a:xfrm>
          <a:prstGeom prst="rect">
            <a:avLst/>
          </a:prstGeom>
          <a:solidFill>
            <a:srgbClr val="FF9900"/>
          </a:solidFill>
          <a:ln w="28575">
            <a:solidFill>
              <a:schemeClr val="accent6">
                <a:lumMod val="75000"/>
              </a:schemeClr>
            </a:solidFill>
          </a:ln>
        </p:spPr>
        <p:txBody>
          <a:bodyPr wrap="square">
            <a:spAutoFit/>
          </a:bodyPr>
          <a:lstStyle/>
          <a:p>
            <a:pPr lvl="0" fontAlgn="base">
              <a:spcBef>
                <a:spcPct val="50000"/>
              </a:spcBef>
              <a:spcAft>
                <a:spcPct val="0"/>
              </a:spcAft>
              <a:defRPr/>
            </a:pPr>
            <a:r>
              <a:rPr lang="it-IT" altLang="it-IT" sz="1600" u="sng"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Fatta salva la necessità della caratterizzazione geotecnica </a:t>
            </a:r>
            <a:r>
              <a:rPr lang="it-IT" altLang="it-IT" sz="1600" dirty="0" smtClean="0">
                <a:solidFill>
                  <a:srgbClr val="003053"/>
                </a:solidFill>
                <a:latin typeface="Century Gothic" panose="020B0502020202020204" pitchFamily="34" charset="0"/>
                <a:cs typeface="Arial" panose="020B0604020202020204" pitchFamily="34" charset="0"/>
              </a:rPr>
              <a:t>dei terreni nel volume significativo, …., la classificazione si effettua in base ai valori della velocità equivalente </a:t>
            </a:r>
            <a:r>
              <a:rPr lang="it-IT" altLang="it-IT" sz="1600" b="1"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V</a:t>
            </a:r>
            <a:r>
              <a:rPr lang="it-IT" altLang="it-IT" sz="1600" b="1" baseline="-25000"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s,30</a:t>
            </a:r>
            <a:r>
              <a:rPr lang="it-IT" altLang="it-IT" sz="1600"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a:t>
            </a:r>
            <a:r>
              <a:rPr lang="it-IT" altLang="it-IT" sz="1600" dirty="0" smtClean="0">
                <a:solidFill>
                  <a:srgbClr val="003053"/>
                </a:solidFill>
                <a:latin typeface="Century Gothic" panose="020B0502020202020204" pitchFamily="34" charset="0"/>
                <a:cs typeface="Arial" panose="020B0604020202020204" pitchFamily="34" charset="0"/>
              </a:rPr>
              <a:t>…. </a:t>
            </a:r>
            <a:r>
              <a:rPr lang="it-IT" altLang="it-IT" sz="1600" dirty="0">
                <a:solidFill>
                  <a:srgbClr val="003053"/>
                </a:solidFill>
                <a:latin typeface="Century Gothic" panose="020B0502020202020204" pitchFamily="34" charset="0"/>
                <a:cs typeface="Arial" panose="020B0604020202020204" pitchFamily="34" charset="0"/>
              </a:rPr>
              <a:t>La </a:t>
            </a:r>
            <a:r>
              <a:rPr lang="it-IT" alt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misura diretta </a:t>
            </a:r>
            <a:r>
              <a:rPr lang="it-IT" altLang="it-IT" sz="1600" dirty="0">
                <a:solidFill>
                  <a:srgbClr val="003053"/>
                </a:solidFill>
                <a:latin typeface="Century Gothic" panose="020B0502020202020204" pitchFamily="34" charset="0"/>
                <a:cs typeface="Arial" panose="020B0604020202020204" pitchFamily="34" charset="0"/>
              </a:rPr>
              <a:t>della velocità di </a:t>
            </a:r>
            <a:r>
              <a:rPr lang="it-IT" altLang="it-IT" sz="1600" dirty="0" smtClean="0">
                <a:solidFill>
                  <a:srgbClr val="003053"/>
                </a:solidFill>
                <a:latin typeface="Century Gothic" panose="020B0502020202020204" pitchFamily="34" charset="0"/>
                <a:cs typeface="Arial" panose="020B0604020202020204" pitchFamily="34" charset="0"/>
              </a:rPr>
              <a:t>propagazione </a:t>
            </a:r>
            <a:r>
              <a:rPr lang="it-IT" altLang="it-IT" sz="1600" dirty="0">
                <a:solidFill>
                  <a:srgbClr val="003053"/>
                </a:solidFill>
                <a:latin typeface="Century Gothic" panose="020B0502020202020204" pitchFamily="34" charset="0"/>
                <a:cs typeface="Arial" panose="020B0604020202020204" pitchFamily="34" charset="0"/>
              </a:rPr>
              <a:t>delle onde di taglio è </a:t>
            </a:r>
            <a:r>
              <a:rPr lang="it-IT" alt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fortemente raccomandata</a:t>
            </a:r>
            <a:r>
              <a:rPr lang="it-IT" altLang="it-IT" sz="1600" dirty="0">
                <a:solidFill>
                  <a:srgbClr val="003053"/>
                </a:solidFill>
                <a:latin typeface="Century Gothic" panose="020B0502020202020204" pitchFamily="34" charset="0"/>
                <a:cs typeface="Arial" panose="020B0604020202020204" pitchFamily="34" charset="0"/>
              </a:rPr>
              <a:t>. </a:t>
            </a:r>
            <a:r>
              <a:rPr lang="it-IT" altLang="it-IT" sz="1600" dirty="0" smtClean="0">
                <a:solidFill>
                  <a:srgbClr val="003053"/>
                </a:solidFill>
                <a:latin typeface="Century Gothic" panose="020B0502020202020204" pitchFamily="34" charset="0"/>
                <a:cs typeface="Arial" panose="020B0604020202020204" pitchFamily="34" charset="0"/>
              </a:rPr>
              <a:t>Nei casi </a:t>
            </a:r>
            <a:r>
              <a:rPr lang="it-IT" altLang="it-IT" sz="1600" dirty="0">
                <a:solidFill>
                  <a:srgbClr val="003053"/>
                </a:solidFill>
                <a:latin typeface="Century Gothic" panose="020B0502020202020204" pitchFamily="34" charset="0"/>
                <a:cs typeface="Arial" panose="020B0604020202020204" pitchFamily="34" charset="0"/>
              </a:rPr>
              <a:t>in cui tale determinazione non sia disponibile, </a:t>
            </a:r>
            <a:r>
              <a:rPr lang="it-IT" alt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la classificazione può essere effettuata in base </a:t>
            </a:r>
            <a:r>
              <a:rPr lang="it-IT" altLang="it-IT" sz="1600" u="sng"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ai valori </a:t>
            </a:r>
            <a:r>
              <a:rPr lang="it-IT" altLang="it-IT" sz="1600"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t>
            </a:r>
            <a:r>
              <a:rPr lang="it-IT" altLang="it-IT" sz="1600" b="1"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N</a:t>
            </a:r>
            <a:r>
              <a:rPr lang="it-IT" altLang="it-IT" sz="1600" b="1" baseline="-25000"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SPT,30</a:t>
            </a:r>
            <a:r>
              <a:rPr lang="it-IT" altLang="it-IT" sz="1600" dirty="0" smtClean="0">
                <a:solidFill>
                  <a:srgbClr val="003053"/>
                </a:solidFill>
                <a:latin typeface="Century Gothic" panose="020B0502020202020204" pitchFamily="34" charset="0"/>
                <a:cs typeface="Arial" panose="020B0604020202020204" pitchFamily="34" charset="0"/>
              </a:rPr>
              <a:t> nei </a:t>
            </a:r>
            <a:r>
              <a:rPr lang="it-IT" altLang="it-IT" sz="1600" dirty="0">
                <a:solidFill>
                  <a:srgbClr val="003053"/>
                </a:solidFill>
                <a:latin typeface="Century Gothic" panose="020B0502020202020204" pitchFamily="34" charset="0"/>
                <a:cs typeface="Arial" panose="020B0604020202020204" pitchFamily="34" charset="0"/>
              </a:rPr>
              <a:t>terreni prevalentemente a grana grossa e </a:t>
            </a:r>
            <a:r>
              <a:rPr lang="it-IT" altLang="it-IT" sz="1600" dirty="0" smtClean="0">
                <a:solidFill>
                  <a:srgbClr val="003053"/>
                </a:solidFill>
                <a:latin typeface="Century Gothic" panose="020B0502020202020204" pitchFamily="34" charset="0"/>
                <a:cs typeface="Arial" panose="020B0604020202020204" pitchFamily="34" charset="0"/>
              </a:rPr>
              <a:t>… </a:t>
            </a:r>
            <a:r>
              <a:rPr lang="it-IT" altLang="it-IT" sz="1600" b="1"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a:t>
            </a:r>
            <a:r>
              <a:rPr lang="it-IT" altLang="it-IT" sz="1600" b="1" baseline="-25000"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u,30</a:t>
            </a:r>
            <a:r>
              <a:rPr lang="it-IT" altLang="it-IT" sz="1600" dirty="0" smtClean="0">
                <a:solidFill>
                  <a:srgbClr val="003053"/>
                </a:solidFill>
                <a:latin typeface="Century Gothic" panose="020B0502020202020204" pitchFamily="34" charset="0"/>
                <a:cs typeface="Arial" panose="020B0604020202020204" pitchFamily="34" charset="0"/>
              </a:rPr>
              <a:t> nei </a:t>
            </a:r>
            <a:r>
              <a:rPr lang="it-IT" altLang="it-IT" sz="1600" dirty="0">
                <a:solidFill>
                  <a:srgbClr val="003053"/>
                </a:solidFill>
                <a:latin typeface="Century Gothic" panose="020B0502020202020204" pitchFamily="34" charset="0"/>
                <a:cs typeface="Arial" panose="020B0604020202020204" pitchFamily="34" charset="0"/>
              </a:rPr>
              <a:t>terreni prevalentemente </a:t>
            </a:r>
            <a:r>
              <a:rPr lang="it-IT" altLang="it-IT" sz="1600" dirty="0" smtClean="0">
                <a:solidFill>
                  <a:srgbClr val="003053"/>
                </a:solidFill>
                <a:latin typeface="Century Gothic" panose="020B0502020202020204" pitchFamily="34" charset="0"/>
                <a:cs typeface="Arial" panose="020B0604020202020204" pitchFamily="34" charset="0"/>
              </a:rPr>
              <a:t>a grana </a:t>
            </a:r>
            <a:r>
              <a:rPr lang="it-IT" altLang="it-IT" sz="1600" dirty="0">
                <a:solidFill>
                  <a:srgbClr val="003053"/>
                </a:solidFill>
                <a:latin typeface="Century Gothic" panose="020B0502020202020204" pitchFamily="34" charset="0"/>
                <a:cs typeface="Arial" panose="020B0604020202020204" pitchFamily="34" charset="0"/>
              </a:rPr>
              <a:t>fina.</a:t>
            </a:r>
          </a:p>
        </p:txBody>
      </p:sp>
      <p:sp>
        <p:nvSpPr>
          <p:cNvPr id="8" name="Rettangolo 7"/>
          <p:cNvSpPr/>
          <p:nvPr/>
        </p:nvSpPr>
        <p:spPr>
          <a:xfrm>
            <a:off x="279400" y="4073436"/>
            <a:ext cx="8699500" cy="2308324"/>
          </a:xfrm>
          <a:prstGeom prst="rect">
            <a:avLst/>
          </a:prstGeom>
          <a:solidFill>
            <a:schemeClr val="accent5">
              <a:lumMod val="40000"/>
              <a:lumOff val="60000"/>
              <a:alpha val="30196"/>
            </a:schemeClr>
          </a:solidFill>
          <a:ln w="28575">
            <a:solidFill>
              <a:srgbClr val="003053"/>
            </a:solidFill>
          </a:ln>
        </p:spPr>
        <p:txBody>
          <a:bodyPr wrap="square">
            <a:spAutoFit/>
          </a:bodyPr>
          <a:lstStyle/>
          <a:p>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I valori </a:t>
            </a:r>
            <a:r>
              <a:rPr lang="it-IT" sz="1600" u="sng"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dei parametri meccanici necessari </a:t>
            </a:r>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per le analisi di risposta </a:t>
            </a:r>
            <a:r>
              <a:rPr lang="it-IT" sz="1600" u="sng"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sismica locale </a:t>
            </a:r>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o delle </a:t>
            </a:r>
            <a:r>
              <a:rPr lang="it-IT" sz="1600" u="sng"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velocità </a:t>
            </a:r>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V</a:t>
            </a:r>
            <a:r>
              <a:rPr lang="it-IT" sz="1600" u="sng" baseline="-25000"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a:t>
            </a:r>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per </a:t>
            </a:r>
            <a:r>
              <a:rPr lang="it-IT" sz="1600" u="sng"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l’approccio semplificato costituiscono </a:t>
            </a:r>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parte integrante della caratterizzazione geotecnica</a:t>
            </a:r>
            <a:r>
              <a:rPr lang="it-IT" sz="1600" dirty="0">
                <a:solidFill>
                  <a:srgbClr val="003053"/>
                </a:solidFill>
                <a:latin typeface="Century Gothic" panose="020B0502020202020204" pitchFamily="34" charset="0"/>
                <a:cs typeface="Arial" panose="020B0604020202020204" pitchFamily="34" charset="0"/>
              </a:rPr>
              <a:t> dei terreni compresi nel volume significativo, di cui al § 6.2.2.</a:t>
            </a:r>
          </a:p>
          <a:p>
            <a:r>
              <a:rPr lang="it-IT" sz="1600" dirty="0">
                <a:solidFill>
                  <a:srgbClr val="003053"/>
                </a:solidFill>
                <a:latin typeface="Century Gothic" panose="020B0502020202020204" pitchFamily="34" charset="0"/>
                <a:cs typeface="Arial" panose="020B0604020202020204" pitchFamily="34" charset="0"/>
              </a:rPr>
              <a:t>I valori di V</a:t>
            </a:r>
            <a:r>
              <a:rPr lang="it-IT" sz="1600" baseline="-25000" dirty="0">
                <a:solidFill>
                  <a:srgbClr val="003053"/>
                </a:solidFill>
                <a:latin typeface="Century Gothic" panose="020B0502020202020204" pitchFamily="34" charset="0"/>
                <a:cs typeface="Arial" panose="020B0604020202020204" pitchFamily="34" charset="0"/>
              </a:rPr>
              <a:t>s</a:t>
            </a:r>
            <a:r>
              <a:rPr lang="it-IT" sz="1600" dirty="0">
                <a:solidFill>
                  <a:srgbClr val="003053"/>
                </a:solidFill>
                <a:latin typeface="Century Gothic" panose="020B0502020202020204" pitchFamily="34" charset="0"/>
                <a:cs typeface="Arial" panose="020B0604020202020204" pitchFamily="34" charset="0"/>
              </a:rPr>
              <a:t> sono ottenuti mediante </a:t>
            </a:r>
            <a:r>
              <a:rPr lang="it-IT" sz="1600" u="sng"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specifiche </a:t>
            </a:r>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prove </a:t>
            </a:r>
            <a:r>
              <a:rPr lang="it-IT" sz="1600" dirty="0">
                <a:solidFill>
                  <a:srgbClr val="003053"/>
                </a:solidFill>
                <a:latin typeface="Century Gothic" panose="020B0502020202020204" pitchFamily="34" charset="0"/>
                <a:cs typeface="Arial" panose="020B0604020202020204" pitchFamily="34" charset="0"/>
              </a:rPr>
              <a:t>ovvero,</a:t>
            </a:r>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a:t>
            </a:r>
            <a:r>
              <a:rPr lang="it-IT" sz="1600" u="sng"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con giustificata </a:t>
            </a:r>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motivazione e limitatamente </a:t>
            </a:r>
            <a:r>
              <a:rPr lang="it-IT" sz="1600" u="sng"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all’approccio semplificato</a:t>
            </a:r>
            <a:r>
              <a:rPr lang="it-IT" sz="1600" u="sng" dirty="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 sono valutati tramite relazioni empiriche di comprovata affidabilità con i risultati di altre prove in sito</a:t>
            </a:r>
            <a:r>
              <a:rPr lang="it-IT" sz="1600" dirty="0">
                <a:solidFill>
                  <a:srgbClr val="003053"/>
                </a:solidFill>
                <a:latin typeface="Century Gothic" panose="020B0502020202020204" pitchFamily="34" charset="0"/>
                <a:cs typeface="Arial" panose="020B0604020202020204" pitchFamily="34" charset="0"/>
              </a:rPr>
              <a:t>, quali </a:t>
            </a:r>
            <a:r>
              <a:rPr lang="it-IT" sz="1600" dirty="0" smtClean="0">
                <a:solidFill>
                  <a:srgbClr val="003053"/>
                </a:solidFill>
                <a:latin typeface="Century Gothic" panose="020B0502020202020204" pitchFamily="34" charset="0"/>
                <a:cs typeface="Arial" panose="020B0604020202020204" pitchFamily="34" charset="0"/>
              </a:rPr>
              <a:t>ad esempio </a:t>
            </a:r>
            <a:r>
              <a:rPr lang="it-IT" sz="1600" dirty="0">
                <a:solidFill>
                  <a:srgbClr val="003053"/>
                </a:solidFill>
                <a:latin typeface="Century Gothic" panose="020B0502020202020204" pitchFamily="34" charset="0"/>
                <a:cs typeface="Arial" panose="020B0604020202020204" pitchFamily="34" charset="0"/>
              </a:rPr>
              <a:t>le prove penetrometriche dinamiche per i terreni a grana grossa e le prove penetrometriche statiche.</a:t>
            </a:r>
          </a:p>
        </p:txBody>
      </p:sp>
      <p:sp>
        <p:nvSpPr>
          <p:cNvPr id="9" name="Rettangolo 8"/>
          <p:cNvSpPr/>
          <p:nvPr/>
        </p:nvSpPr>
        <p:spPr>
          <a:xfrm>
            <a:off x="246341" y="1488862"/>
            <a:ext cx="1218603" cy="369332"/>
          </a:xfrm>
          <a:prstGeom prst="rect">
            <a:avLst/>
          </a:prstGeom>
        </p:spPr>
        <p:txBody>
          <a:bodyPr wrap="none">
            <a:spAutoFit/>
          </a:bodyPr>
          <a:lstStyle/>
          <a:p>
            <a:r>
              <a:rPr lang="it-IT" altLang="it-IT" b="1" dirty="0" smtClean="0">
                <a:solidFill>
                  <a:schemeClr val="accent6">
                    <a:lumMod val="75000"/>
                  </a:schemeClr>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NTC 2008</a:t>
            </a:r>
            <a:endParaRPr lang="it-IT" b="1" dirty="0">
              <a:solidFill>
                <a:schemeClr val="accent6">
                  <a:lumMod val="75000"/>
                </a:schemeClr>
              </a:solidFill>
              <a:effectLst>
                <a:outerShdw blurRad="38100" dist="38100" dir="2700000" algn="tl">
                  <a:srgbClr val="000000">
                    <a:alpha val="43137"/>
                  </a:srgbClr>
                </a:outerShdw>
              </a:effectLst>
            </a:endParaRPr>
          </a:p>
        </p:txBody>
      </p:sp>
      <p:sp>
        <p:nvSpPr>
          <p:cNvPr id="13" name="Rettangolo 12"/>
          <p:cNvSpPr/>
          <p:nvPr/>
        </p:nvSpPr>
        <p:spPr>
          <a:xfrm>
            <a:off x="271741" y="3752334"/>
            <a:ext cx="1215397" cy="369332"/>
          </a:xfrm>
          <a:prstGeom prst="rect">
            <a:avLst/>
          </a:prstGeom>
        </p:spPr>
        <p:txBody>
          <a:bodyPr wrap="none">
            <a:spAutoFit/>
          </a:bodyPr>
          <a:lstStyle/>
          <a:p>
            <a:r>
              <a:rPr lang="it-IT" altLang="it-IT" b="1" dirty="0" smtClean="0">
                <a:solidFill>
                  <a:srgbClr val="003053"/>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NTC 2018</a:t>
            </a:r>
            <a:endParaRPr lang="it-IT" b="1" dirty="0">
              <a:solidFill>
                <a:srgbClr val="003053"/>
              </a:solidFill>
              <a:effectLst>
                <a:outerShdw blurRad="38100" dist="38100" dir="2700000" algn="tl">
                  <a:srgbClr val="000000">
                    <a:alpha val="43137"/>
                  </a:srgbClr>
                </a:outerShdw>
              </a:effectLst>
            </a:endParaRPr>
          </a:p>
        </p:txBody>
      </p:sp>
      <p:sp>
        <p:nvSpPr>
          <p:cNvPr id="14" name="Rectangle 17"/>
          <p:cNvSpPr>
            <a:spLocks noChangeArrowheads="1"/>
          </p:cNvSpPr>
          <p:nvPr/>
        </p:nvSpPr>
        <p:spPr bwMode="auto">
          <a:xfrm>
            <a:off x="431469" y="899058"/>
            <a:ext cx="8382662" cy="400110"/>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000" b="1" i="0" u="none" strike="noStrike" kern="1200" cap="all" spc="0" normalizeH="0" baseline="0" noProof="0" dirty="0" smtClean="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rPr>
              <a:t>3.2.2 categorie di sottosuolo e condizioni topografiche</a:t>
            </a:r>
            <a:endParaRPr kumimoji="0" lang="it-IT" sz="2000" b="1" i="0" u="none" strike="noStrike" kern="1200" cap="all" spc="0" normalizeH="0" baseline="0" noProof="0" dirty="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endParaRPr>
          </a:p>
        </p:txBody>
      </p:sp>
      <p:sp>
        <p:nvSpPr>
          <p:cNvPr id="16" name="CasellaDiTesto 15"/>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376895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7</a:t>
            </a:fld>
            <a:endParaRPr lang="it-IT" b="1" dirty="0">
              <a:solidFill>
                <a:schemeClr val="bg1"/>
              </a:solidFill>
              <a:latin typeface="Arial"/>
              <a:cs typeface="Arial"/>
            </a:endParaRPr>
          </a:p>
        </p:txBody>
      </p:sp>
      <p:sp>
        <p:nvSpPr>
          <p:cNvPr id="10" name="CasellaDiTesto 9"/>
          <p:cNvSpPr txBox="1"/>
          <p:nvPr/>
        </p:nvSpPr>
        <p:spPr>
          <a:xfrm>
            <a:off x="4880113" y="7223"/>
            <a:ext cx="3813700" cy="646331"/>
          </a:xfrm>
          <a:prstGeom prst="rect">
            <a:avLst/>
          </a:prstGeom>
          <a:no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a:solidFill>
                  <a:schemeClr val="bg1"/>
                </a:solidFill>
                <a:latin typeface="Arial"/>
                <a:cs typeface="Arial"/>
              </a:rPr>
              <a:t>Siena, martedì 24 Aprile </a:t>
            </a:r>
            <a:r>
              <a:rPr lang="it-IT" sz="1200" dirty="0" smtClean="0">
                <a:solidFill>
                  <a:schemeClr val="bg1"/>
                </a:solidFill>
                <a:latin typeface="Arial"/>
                <a:cs typeface="Arial"/>
              </a:rPr>
              <a:t>2018</a:t>
            </a:r>
            <a:endParaRPr lang="it-IT" sz="1200" dirty="0">
              <a:solidFill>
                <a:schemeClr val="bg1"/>
              </a:solidFill>
              <a:latin typeface="Arial"/>
              <a:cs typeface="Arial"/>
            </a:endParaRPr>
          </a:p>
        </p:txBody>
      </p:sp>
      <p:sp>
        <p:nvSpPr>
          <p:cNvPr id="6" name="Rectangle 17"/>
          <p:cNvSpPr>
            <a:spLocks noChangeArrowheads="1"/>
          </p:cNvSpPr>
          <p:nvPr/>
        </p:nvSpPr>
        <p:spPr bwMode="auto">
          <a:xfrm>
            <a:off x="431469" y="899058"/>
            <a:ext cx="8382662" cy="400110"/>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000" b="1" i="0" u="none" strike="noStrike" kern="1200" cap="all" spc="0" normalizeH="0" baseline="0" noProof="0" dirty="0" smtClean="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rPr>
              <a:t>3.2.2 categorie di sottosuolo e condizioni topografiche</a:t>
            </a:r>
            <a:endParaRPr kumimoji="0" lang="it-IT" sz="2000" b="1" i="0" u="none" strike="noStrike" kern="1200" cap="all" spc="0" normalizeH="0" baseline="0" noProof="0" dirty="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endParaRPr>
          </a:p>
        </p:txBody>
      </p:sp>
      <p:grpSp>
        <p:nvGrpSpPr>
          <p:cNvPr id="3" name="Gruppo 2"/>
          <p:cNvGrpSpPr/>
          <p:nvPr/>
        </p:nvGrpSpPr>
        <p:grpSpPr>
          <a:xfrm>
            <a:off x="-730188" y="7223"/>
            <a:ext cx="9709088" cy="6872633"/>
            <a:chOff x="-730188" y="7223"/>
            <a:chExt cx="9709088" cy="6872633"/>
          </a:xfrm>
        </p:grpSpPr>
        <p:pic>
          <p:nvPicPr>
            <p:cNvPr id="2" name="Immagine 1"/>
            <p:cNvPicPr>
              <a:picLocks noChangeAspect="1"/>
            </p:cNvPicPr>
            <p:nvPr/>
          </p:nvPicPr>
          <p:blipFill>
            <a:blip r:embed="rId3"/>
            <a:stretch>
              <a:fillRect/>
            </a:stretch>
          </p:blipFill>
          <p:spPr>
            <a:xfrm>
              <a:off x="-730188" y="7223"/>
              <a:ext cx="9180512" cy="6872633"/>
            </a:xfrm>
            <a:prstGeom prst="rect">
              <a:avLst/>
            </a:prstGeom>
          </p:spPr>
        </p:pic>
        <p:sp>
          <p:nvSpPr>
            <p:cNvPr id="7" name="Rettangolo 6"/>
            <p:cNvSpPr/>
            <p:nvPr/>
          </p:nvSpPr>
          <p:spPr>
            <a:xfrm>
              <a:off x="266700" y="1635036"/>
              <a:ext cx="8712200" cy="5001369"/>
            </a:xfrm>
            <a:prstGeom prst="rect">
              <a:avLst/>
            </a:prstGeom>
            <a:solidFill>
              <a:srgbClr val="FF9900"/>
            </a:solidFill>
            <a:ln w="28575">
              <a:solidFill>
                <a:schemeClr val="accent6">
                  <a:lumMod val="75000"/>
                </a:schemeClr>
              </a:solidFill>
            </a:ln>
          </p:spPr>
          <p:txBody>
            <a:bodyPr wrap="square">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it-IT" altLang="it-IT" sz="1800" b="0" i="0" u="sng" strike="noStrike" kern="1200" cap="none" spc="0" normalizeH="0" baseline="0" noProof="0" dirty="0" smtClean="0">
                <a:ln>
                  <a:noFill/>
                </a:ln>
                <a:solidFill>
                  <a:srgbClr val="3333CC">
                    <a:lumMod val="75000"/>
                  </a:srgbClr>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endParaRPr>
            </a:p>
            <a:p>
              <a:pPr marL="0" marR="0" lvl="0" indent="0" algn="l" defTabSz="914400" rtl="0" eaLnBrk="1" fontAlgn="base" latinLnBrk="0" hangingPunct="1">
                <a:lnSpc>
                  <a:spcPct val="100000"/>
                </a:lnSpc>
                <a:spcAft>
                  <a:spcPts val="1200"/>
                </a:spcAft>
                <a:buClrTx/>
                <a:buSzTx/>
                <a:buFontTx/>
                <a:buNone/>
                <a:tabLst/>
                <a:defRPr/>
              </a:pPr>
              <a:r>
                <a:rPr kumimoji="0" lang="it-IT" altLang="it-IT" sz="1800" b="0" i="0" strike="noStrike" kern="1200" cap="none" spc="0" normalizeH="0" baseline="0" noProof="0" dirty="0" smtClean="0">
                  <a:ln>
                    <a:noFill/>
                  </a:ln>
                  <a:solidFill>
                    <a:srgbClr val="003053"/>
                  </a:solidFill>
                  <a:uLnTx/>
                  <a:uFillTx/>
                  <a:latin typeface="Century Gothic" panose="020B0502020202020204" pitchFamily="34" charset="0"/>
                  <a:ea typeface="+mn-ea"/>
                  <a:cs typeface="Arial" panose="020B0604020202020204" pitchFamily="34" charset="0"/>
                </a:rPr>
                <a:t>Velocità equivalente delle onde do taglio (in m/s):                            i=1,N</a:t>
              </a:r>
            </a:p>
            <a:p>
              <a:pPr marL="0" marR="0" lvl="0" indent="0" algn="l" defTabSz="914400" rtl="0" eaLnBrk="1" fontAlgn="base" latinLnBrk="0" hangingPunct="1">
                <a:lnSpc>
                  <a:spcPct val="100000"/>
                </a:lnSpc>
                <a:spcBef>
                  <a:spcPts val="3000"/>
                </a:spcBef>
                <a:spcAft>
                  <a:spcPts val="1200"/>
                </a:spcAft>
                <a:buClrTx/>
                <a:buSzTx/>
                <a:buFontTx/>
                <a:buNone/>
                <a:tabLst/>
                <a:defRPr/>
              </a:pPr>
              <a:r>
                <a:rPr lang="it-IT" altLang="it-IT" dirty="0" smtClean="0">
                  <a:solidFill>
                    <a:srgbClr val="003053"/>
                  </a:solidFill>
                  <a:latin typeface="Century Gothic" panose="020B0502020202020204" pitchFamily="34" charset="0"/>
                  <a:cs typeface="Arial" panose="020B0604020202020204" pitchFamily="34" charset="0"/>
                </a:rPr>
                <a:t>Resistenza penetrometrica dinamica equivalente:                                     i=1,M</a:t>
              </a:r>
              <a:endParaRPr kumimoji="0" lang="it-IT" altLang="it-IT" sz="1800" b="0" i="0" strike="noStrike" kern="1200" cap="none" spc="0" normalizeH="0" baseline="0" noProof="0" dirty="0" smtClean="0">
                <a:ln>
                  <a:noFill/>
                </a:ln>
                <a:solidFill>
                  <a:srgbClr val="003053"/>
                </a:solidFill>
                <a:uLnTx/>
                <a:uFillTx/>
                <a:latin typeface="Century Gothic" panose="020B0502020202020204" pitchFamily="34" charset="0"/>
                <a:cs typeface="Arial" panose="020B0604020202020204" pitchFamily="34" charset="0"/>
              </a:endParaRPr>
            </a:p>
            <a:p>
              <a:pPr lvl="0" fontAlgn="base">
                <a:spcBef>
                  <a:spcPts val="2400"/>
                </a:spcBef>
                <a:spcAft>
                  <a:spcPct val="0"/>
                </a:spcAft>
                <a:defRPr/>
              </a:pPr>
              <a:r>
                <a:rPr lang="it-IT" altLang="it-IT" dirty="0" smtClean="0">
                  <a:solidFill>
                    <a:srgbClr val="003053"/>
                  </a:solidFill>
                  <a:latin typeface="Century Gothic" panose="020B0502020202020204" pitchFamily="34" charset="0"/>
                  <a:cs typeface="Arial" panose="020B0604020202020204" pitchFamily="34" charset="0"/>
                </a:rPr>
                <a:t>Resistenza non drenata equivalente:                            i=1,K</a:t>
              </a:r>
              <a:endParaRPr lang="it-IT" altLang="it-IT" dirty="0">
                <a:solidFill>
                  <a:srgbClr val="003053"/>
                </a:solidFill>
                <a:latin typeface="Century Gothic" panose="020B0502020202020204" pitchFamily="34" charset="0"/>
                <a:cs typeface="Arial" panose="020B0604020202020204" pitchFamily="34" charset="0"/>
              </a:endParaRPr>
            </a:p>
            <a:p>
              <a:pPr lvl="0" fontAlgn="base">
                <a:spcBef>
                  <a:spcPct val="50000"/>
                </a:spcBef>
                <a:spcAft>
                  <a:spcPct val="0"/>
                </a:spcAft>
                <a:defRPr/>
              </a:pPr>
              <a:endParaRPr lang="it-IT" altLang="it-IT" dirty="0">
                <a:solidFill>
                  <a:srgbClr val="003053"/>
                </a:solidFill>
                <a:latin typeface="Century Gothic" panose="020B0502020202020204" pitchFamily="34" charset="0"/>
                <a:cs typeface="Arial" panose="020B0604020202020204" pitchFamily="34" charset="0"/>
              </a:endParaRPr>
            </a:p>
            <a:p>
              <a:pPr lvl="0" fontAlgn="base">
                <a:spcBef>
                  <a:spcPts val="600"/>
                </a:spcBef>
                <a:spcAft>
                  <a:spcPct val="0"/>
                </a:spcAft>
                <a:defRPr/>
              </a:pPr>
              <a:r>
                <a:rPr kumimoji="0" lang="it-IT" altLang="it-IT" sz="1800" b="0" i="0" strike="noStrike" kern="1200" cap="none" spc="0" normalizeH="0" baseline="0" noProof="0" dirty="0" smtClean="0">
                  <a:ln>
                    <a:noFill/>
                  </a:ln>
                  <a:solidFill>
                    <a:srgbClr val="003053"/>
                  </a:solidFill>
                  <a:uLnTx/>
                  <a:uFillTx/>
                  <a:latin typeface="Century Gothic" panose="020B0502020202020204" pitchFamily="34" charset="0"/>
                  <a:cs typeface="Arial" panose="020B0604020202020204" pitchFamily="34" charset="0"/>
                </a:rPr>
                <a:t>i     indice relativo all’i-esimo strato</a:t>
              </a:r>
              <a:r>
                <a:rPr lang="it-IT" altLang="it-IT" dirty="0">
                  <a:solidFill>
                    <a:srgbClr val="003053"/>
                  </a:solidFill>
                  <a:latin typeface="Century Gothic" panose="020B0502020202020204" pitchFamily="34" charset="0"/>
                  <a:cs typeface="Arial" panose="020B0604020202020204" pitchFamily="34" charset="0"/>
                </a:rPr>
                <a:t> </a:t>
              </a:r>
              <a:r>
                <a:rPr lang="it-IT" altLang="it-IT" dirty="0" smtClean="0">
                  <a:solidFill>
                    <a:srgbClr val="003053"/>
                  </a:solidFill>
                  <a:latin typeface="Century Gothic" panose="020B0502020202020204" pitchFamily="34" charset="0"/>
                  <a:cs typeface="Arial" panose="020B0604020202020204" pitchFamily="34" charset="0"/>
                </a:rPr>
                <a:t>compreso </a:t>
              </a:r>
              <a:r>
                <a:rPr lang="it-IT" altLang="it-IT" dirty="0">
                  <a:solidFill>
                    <a:srgbClr val="003053"/>
                  </a:solidFill>
                  <a:latin typeface="Century Gothic" panose="020B0502020202020204" pitchFamily="34" charset="0"/>
                  <a:cs typeface="Arial" panose="020B0604020202020204" pitchFamily="34" charset="0"/>
                </a:rPr>
                <a:t>nei primi 30m di profondità</a:t>
              </a:r>
              <a:endParaRPr kumimoji="0" lang="it-IT" altLang="it-IT" sz="1800" b="0" i="0" strike="noStrike" kern="1200" cap="none" spc="0" normalizeH="0" baseline="0" noProof="0" dirty="0" smtClean="0">
                <a:ln>
                  <a:noFill/>
                </a:ln>
                <a:solidFill>
                  <a:srgbClr val="003053"/>
                </a:solidFill>
                <a:uLnTx/>
                <a:uFillTx/>
                <a:latin typeface="Century Gothic" panose="020B0502020202020204" pitchFamily="34" charset="0"/>
                <a:cs typeface="Arial" panose="020B0604020202020204" pitchFamily="34" charset="0"/>
              </a:endParaRPr>
            </a:p>
            <a:p>
              <a:pPr marL="0" marR="0" lvl="0" indent="0" algn="l" defTabSz="914400" rtl="0" eaLnBrk="1" fontAlgn="base" latinLnBrk="0" hangingPunct="1">
                <a:lnSpc>
                  <a:spcPct val="100000"/>
                </a:lnSpc>
                <a:spcBef>
                  <a:spcPts val="600"/>
                </a:spcBef>
                <a:spcAft>
                  <a:spcPct val="0"/>
                </a:spcAft>
                <a:buClrTx/>
                <a:buSzTx/>
                <a:buFontTx/>
                <a:buNone/>
                <a:tabLst/>
                <a:defRPr/>
              </a:pPr>
              <a:r>
                <a:rPr kumimoji="0" lang="it-IT" altLang="it-IT" sz="1800" b="0" i="0" strike="noStrike" kern="1200" cap="none" spc="0" normalizeH="0" baseline="0" noProof="0" dirty="0" smtClean="0">
                  <a:ln>
                    <a:noFill/>
                  </a:ln>
                  <a:solidFill>
                    <a:srgbClr val="003053"/>
                  </a:solidFill>
                  <a:uLnTx/>
                  <a:uFillTx/>
                  <a:latin typeface="Century Gothic" panose="020B0502020202020204" pitchFamily="34" charset="0"/>
                  <a:cs typeface="Arial" panose="020B0604020202020204" pitchFamily="34" charset="0"/>
                </a:rPr>
                <a:t>N    numero di strati compresi nei primi 30m di profondità</a:t>
              </a:r>
            </a:p>
            <a:p>
              <a:pPr fontAlgn="base">
                <a:spcBef>
                  <a:spcPts val="600"/>
                </a:spcBef>
                <a:spcAft>
                  <a:spcPct val="0"/>
                </a:spcAft>
                <a:defRPr/>
              </a:pPr>
              <a:r>
                <a:rPr lang="it-IT" altLang="it-IT" dirty="0" smtClean="0">
                  <a:solidFill>
                    <a:srgbClr val="003053"/>
                  </a:solidFill>
                  <a:latin typeface="Century Gothic" panose="020B0502020202020204" pitchFamily="34" charset="0"/>
                  <a:cs typeface="Arial" panose="020B0604020202020204" pitchFamily="34" charset="0"/>
                </a:rPr>
                <a:t>M   numero di strati di t. a grana grossa </a:t>
              </a:r>
              <a:r>
                <a:rPr lang="it-IT" altLang="it-IT" dirty="0">
                  <a:solidFill>
                    <a:srgbClr val="003053"/>
                  </a:solidFill>
                  <a:latin typeface="Century Gothic" panose="020B0502020202020204" pitchFamily="34" charset="0"/>
                  <a:cs typeface="Arial" panose="020B0604020202020204" pitchFamily="34" charset="0"/>
                </a:rPr>
                <a:t>compresi nei primi </a:t>
              </a:r>
              <a:r>
                <a:rPr lang="it-IT" altLang="it-IT" dirty="0" smtClean="0">
                  <a:solidFill>
                    <a:srgbClr val="003053"/>
                  </a:solidFill>
                  <a:latin typeface="Century Gothic" panose="020B0502020202020204" pitchFamily="34" charset="0"/>
                  <a:cs typeface="Arial" panose="020B0604020202020204" pitchFamily="34" charset="0"/>
                </a:rPr>
                <a:t>30m </a:t>
              </a:r>
              <a:r>
                <a:rPr lang="it-IT" altLang="it-IT" dirty="0">
                  <a:solidFill>
                    <a:srgbClr val="003053"/>
                  </a:solidFill>
                  <a:latin typeface="Century Gothic" panose="020B0502020202020204" pitchFamily="34" charset="0"/>
                  <a:cs typeface="Arial" panose="020B0604020202020204" pitchFamily="34" charset="0"/>
                </a:rPr>
                <a:t>di profondità</a:t>
              </a:r>
            </a:p>
            <a:p>
              <a:pPr fontAlgn="base">
                <a:spcBef>
                  <a:spcPts val="600"/>
                </a:spcBef>
                <a:spcAft>
                  <a:spcPct val="0"/>
                </a:spcAft>
                <a:defRPr/>
              </a:pPr>
              <a:r>
                <a:rPr lang="it-IT" altLang="it-IT" dirty="0" smtClean="0">
                  <a:solidFill>
                    <a:srgbClr val="003053"/>
                  </a:solidFill>
                  <a:latin typeface="Century Gothic" panose="020B0502020202020204" pitchFamily="34" charset="0"/>
                  <a:cs typeface="Arial" panose="020B0604020202020204" pitchFamily="34" charset="0"/>
                </a:rPr>
                <a:t>K    numero </a:t>
              </a:r>
              <a:r>
                <a:rPr lang="it-IT" altLang="it-IT" dirty="0">
                  <a:solidFill>
                    <a:srgbClr val="003053"/>
                  </a:solidFill>
                  <a:latin typeface="Century Gothic" panose="020B0502020202020204" pitchFamily="34" charset="0"/>
                  <a:cs typeface="Arial" panose="020B0604020202020204" pitchFamily="34" charset="0"/>
                </a:rPr>
                <a:t>di strati di t. a grana </a:t>
              </a:r>
              <a:r>
                <a:rPr lang="it-IT" altLang="it-IT" dirty="0" smtClean="0">
                  <a:solidFill>
                    <a:srgbClr val="003053"/>
                  </a:solidFill>
                  <a:latin typeface="Century Gothic" panose="020B0502020202020204" pitchFamily="34" charset="0"/>
                  <a:cs typeface="Arial" panose="020B0604020202020204" pitchFamily="34" charset="0"/>
                </a:rPr>
                <a:t>fina </a:t>
              </a:r>
              <a:r>
                <a:rPr lang="it-IT" altLang="it-IT" dirty="0">
                  <a:solidFill>
                    <a:srgbClr val="003053"/>
                  </a:solidFill>
                  <a:latin typeface="Century Gothic" panose="020B0502020202020204" pitchFamily="34" charset="0"/>
                  <a:cs typeface="Arial" panose="020B0604020202020204" pitchFamily="34" charset="0"/>
                </a:rPr>
                <a:t>compresi nei primi </a:t>
              </a:r>
              <a:r>
                <a:rPr lang="it-IT" altLang="it-IT" dirty="0" smtClean="0">
                  <a:solidFill>
                    <a:srgbClr val="003053"/>
                  </a:solidFill>
                  <a:latin typeface="Century Gothic" panose="020B0502020202020204" pitchFamily="34" charset="0"/>
                  <a:cs typeface="Arial" panose="020B0604020202020204" pitchFamily="34" charset="0"/>
                </a:rPr>
                <a:t>30m </a:t>
              </a:r>
              <a:r>
                <a:rPr lang="it-IT" altLang="it-IT" dirty="0">
                  <a:solidFill>
                    <a:srgbClr val="003053"/>
                  </a:solidFill>
                  <a:latin typeface="Century Gothic" panose="020B0502020202020204" pitchFamily="34" charset="0"/>
                  <a:cs typeface="Arial" panose="020B0604020202020204" pitchFamily="34" charset="0"/>
                </a:rPr>
                <a:t>di profondità</a:t>
              </a:r>
            </a:p>
            <a:p>
              <a:pPr lvl="0" fontAlgn="base">
                <a:spcBef>
                  <a:spcPct val="50000"/>
                </a:spcBef>
                <a:spcAft>
                  <a:spcPct val="0"/>
                </a:spcAft>
                <a:defRPr/>
              </a:pPr>
              <a:r>
                <a:rPr kumimoji="0" lang="it-IT" altLang="it-IT" sz="1800" b="0" i="0" strike="noStrike" kern="1200" cap="none" spc="0" normalizeH="0" baseline="0" noProof="0" dirty="0" smtClean="0">
                  <a:ln>
                    <a:noFill/>
                  </a:ln>
                  <a:solidFill>
                    <a:srgbClr val="003053"/>
                  </a:solidFill>
                  <a:uLnTx/>
                  <a:uFillTx/>
                  <a:latin typeface="Century Gothic" panose="020B0502020202020204" pitchFamily="34" charset="0"/>
                  <a:cs typeface="Arial" panose="020B0604020202020204" pitchFamily="34" charset="0"/>
                </a:rPr>
                <a:t>Nel caso di terreni stratificati</a:t>
              </a:r>
              <a:r>
                <a:rPr kumimoji="0" lang="it-IT" altLang="it-IT" sz="1800" b="0" i="0" strike="noStrike" kern="1200" cap="none" spc="0" normalizeH="0" noProof="0" dirty="0" smtClean="0">
                  <a:ln>
                    <a:noFill/>
                  </a:ln>
                  <a:solidFill>
                    <a:srgbClr val="003053"/>
                  </a:solidFill>
                  <a:uLnTx/>
                  <a:uFillTx/>
                  <a:latin typeface="Century Gothic" panose="020B0502020202020204" pitchFamily="34" charset="0"/>
                  <a:cs typeface="Arial" panose="020B0604020202020204" pitchFamily="34" charset="0"/>
                </a:rPr>
                <a:t> il sottosuolo è riferito alla categoria peggiore tra quelle individuate con riferimento a N</a:t>
              </a:r>
              <a:r>
                <a:rPr kumimoji="0" lang="it-IT" altLang="it-IT" sz="1800" b="0" i="0" strike="noStrike" kern="1200" cap="none" spc="0" normalizeH="0" baseline="-25000" noProof="0" dirty="0" smtClean="0">
                  <a:ln>
                    <a:noFill/>
                  </a:ln>
                  <a:solidFill>
                    <a:srgbClr val="003053"/>
                  </a:solidFill>
                  <a:uLnTx/>
                  <a:uFillTx/>
                  <a:latin typeface="Century Gothic" panose="020B0502020202020204" pitchFamily="34" charset="0"/>
                  <a:cs typeface="Arial" panose="020B0604020202020204" pitchFamily="34" charset="0"/>
                </a:rPr>
                <a:t>SPT,30</a:t>
              </a:r>
              <a:r>
                <a:rPr kumimoji="0" lang="it-IT" altLang="it-IT" sz="1800" b="0" i="0" strike="noStrike" kern="1200" cap="none" spc="0" normalizeH="0" noProof="0" dirty="0" smtClean="0">
                  <a:ln>
                    <a:noFill/>
                  </a:ln>
                  <a:solidFill>
                    <a:srgbClr val="003053"/>
                  </a:solidFill>
                  <a:uLnTx/>
                  <a:uFillTx/>
                  <a:latin typeface="Century Gothic" panose="020B0502020202020204" pitchFamily="34" charset="0"/>
                  <a:cs typeface="Arial" panose="020B0604020202020204" pitchFamily="34" charset="0"/>
                </a:rPr>
                <a:t> (t. a grana grossa) e c</a:t>
              </a:r>
              <a:r>
                <a:rPr kumimoji="0" lang="it-IT" altLang="it-IT" sz="1800" b="0" i="0" strike="noStrike" kern="1200" cap="none" spc="0" normalizeH="0" baseline="-25000" noProof="0" dirty="0" smtClean="0">
                  <a:ln>
                    <a:noFill/>
                  </a:ln>
                  <a:solidFill>
                    <a:srgbClr val="003053"/>
                  </a:solidFill>
                  <a:uLnTx/>
                  <a:uFillTx/>
                  <a:latin typeface="Century Gothic" panose="020B0502020202020204" pitchFamily="34" charset="0"/>
                  <a:cs typeface="Arial" panose="020B0604020202020204" pitchFamily="34" charset="0"/>
                </a:rPr>
                <a:t>u,30</a:t>
              </a:r>
              <a:r>
                <a:rPr kumimoji="0" lang="it-IT" altLang="it-IT" sz="1800" b="0" i="0" strike="noStrike" kern="1200" cap="none" spc="0" normalizeH="0" noProof="0" dirty="0" smtClean="0">
                  <a:ln>
                    <a:noFill/>
                  </a:ln>
                  <a:solidFill>
                    <a:srgbClr val="003053"/>
                  </a:solidFill>
                  <a:uLnTx/>
                  <a:uFillTx/>
                  <a:latin typeface="Century Gothic" panose="020B0502020202020204" pitchFamily="34" charset="0"/>
                  <a:cs typeface="Arial" panose="020B0604020202020204" pitchFamily="34" charset="0"/>
                </a:rPr>
                <a:t> (t. a grana fina)</a:t>
              </a:r>
              <a:endParaRPr kumimoji="0" lang="it-IT" altLang="it-IT" sz="1800" b="0" i="0" u="none" strike="noStrike" kern="1200" cap="none" spc="0" normalizeH="0" baseline="0" noProof="0" dirty="0">
                <a:ln>
                  <a:noFill/>
                </a:ln>
                <a:solidFill>
                  <a:srgbClr val="003053"/>
                </a:solidFill>
                <a:uLnTx/>
                <a:uFillTx/>
                <a:latin typeface="Century Gothic" panose="020B0502020202020204" pitchFamily="34" charset="0"/>
                <a:cs typeface="Arial" panose="020B0604020202020204" pitchFamily="34" charset="0"/>
              </a:endParaRPr>
            </a:p>
          </p:txBody>
        </p:sp>
        <p:sp>
          <p:nvSpPr>
            <p:cNvPr id="8" name="Rettangolo 7"/>
            <p:cNvSpPr/>
            <p:nvPr/>
          </p:nvSpPr>
          <p:spPr>
            <a:xfrm>
              <a:off x="246341" y="1326634"/>
              <a:ext cx="121860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it-IT" sz="1800" b="1" i="0" u="none" strike="noStrike" kern="1200" cap="none" spc="0" normalizeH="0" baseline="0" noProof="0" dirty="0" smtClean="0">
                  <a:ln>
                    <a:noFill/>
                  </a:ln>
                  <a:solidFill>
                    <a:schemeClr val="accent6">
                      <a:lumMod val="75000"/>
                    </a:schemeClr>
                  </a:solidFill>
                  <a:effectLst>
                    <a:outerShdw blurRad="38100" dist="38100" dir="2700000" algn="tl">
                      <a:srgbClr val="000000">
                        <a:alpha val="43137"/>
                      </a:srgbClr>
                    </a:outerShdw>
                  </a:effectLst>
                  <a:uLnTx/>
                  <a:uFillTx/>
                  <a:latin typeface="Century Gothic" panose="020B0502020202020204" pitchFamily="34" charset="0"/>
                  <a:ea typeface="+mn-ea"/>
                  <a:cs typeface="Arial" panose="020B0604020202020204" pitchFamily="34" charset="0"/>
                </a:rPr>
                <a:t>NTC 2008</a:t>
              </a:r>
              <a:endParaRPr kumimoji="0" lang="it-IT" sz="1800" b="1" i="0" u="none" strike="noStrike" kern="1200" cap="none" spc="0" normalizeH="0" baseline="0" noProof="0" dirty="0">
                <a:ln>
                  <a:noFill/>
                </a:ln>
                <a:solidFill>
                  <a:schemeClr val="accent6">
                    <a:lumMod val="75000"/>
                  </a:schemeClr>
                </a:solidFill>
                <a:effectLst>
                  <a:outerShdw blurRad="38100" dist="38100" dir="2700000" algn="tl">
                    <a:srgbClr val="000000">
                      <a:alpha val="43137"/>
                    </a:srgbClr>
                  </a:outerShdw>
                </a:effectLst>
                <a:uLnTx/>
                <a:uFillTx/>
                <a:latin typeface="Times New Roman"/>
                <a:ea typeface="+mn-ea"/>
              </a:endParaRPr>
            </a:p>
          </p:txBody>
        </p:sp>
        <p:cxnSp>
          <p:nvCxnSpPr>
            <p:cNvPr id="9" name="Connettore diritto 12"/>
            <p:cNvCxnSpPr/>
            <p:nvPr/>
          </p:nvCxnSpPr>
          <p:spPr bwMode="auto">
            <a:xfrm flipH="1" flipV="1">
              <a:off x="442686" y="1743360"/>
              <a:ext cx="8360228" cy="4525541"/>
            </a:xfrm>
            <a:prstGeom prst="line">
              <a:avLst/>
            </a:prstGeom>
            <a:solidFill>
              <a:schemeClr val="accent1"/>
            </a:solidFill>
            <a:ln w="38100" cap="flat" cmpd="sng" algn="ctr">
              <a:solidFill>
                <a:srgbClr val="FF0000"/>
              </a:solidFill>
              <a:prstDash val="solid"/>
              <a:round/>
              <a:headEnd type="none" w="med" len="med"/>
              <a:tailEnd type="none" w="med" len="med"/>
            </a:ln>
            <a:effectLst/>
          </p:spPr>
        </p:cxnSp>
        <p:cxnSp>
          <p:nvCxnSpPr>
            <p:cNvPr id="13" name="Connettore diritto 5"/>
            <p:cNvCxnSpPr/>
            <p:nvPr/>
          </p:nvCxnSpPr>
          <p:spPr bwMode="auto">
            <a:xfrm flipV="1">
              <a:off x="391886" y="1799771"/>
              <a:ext cx="8360228" cy="4525541"/>
            </a:xfrm>
            <a:prstGeom prst="line">
              <a:avLst/>
            </a:prstGeom>
            <a:solidFill>
              <a:schemeClr val="accent1"/>
            </a:solidFill>
            <a:ln w="38100" cap="flat" cmpd="sng" algn="ctr">
              <a:solidFill>
                <a:srgbClr val="FF0000"/>
              </a:solidFill>
              <a:prstDash val="solid"/>
              <a:round/>
              <a:headEnd type="none" w="med" len="med"/>
              <a:tailEnd type="none" w="med" len="med"/>
            </a:ln>
            <a:effectLst/>
          </p:spPr>
        </p:cxnSp>
      </p:grpSp>
      <mc:AlternateContent xmlns:mc="http://schemas.openxmlformats.org/markup-compatibility/2006" xmlns:a14="http://schemas.microsoft.com/office/drawing/2010/main">
        <mc:Choice Requires="a14">
          <p:sp>
            <p:nvSpPr>
              <p:cNvPr id="14" name="CasellaDiTesto 13"/>
              <p:cNvSpPr txBox="1"/>
              <p:nvPr/>
            </p:nvSpPr>
            <p:spPr>
              <a:xfrm>
                <a:off x="6108245" y="1810374"/>
                <a:ext cx="1358834" cy="8645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V</m:t>
                          </m:r>
                        </m:e>
                        <m:sub>
                          <m:r>
                            <m:rPr>
                              <m:nor/>
                            </m:rPr>
                            <a:rPr lang="it-IT" b="0" i="0" smtClean="0">
                              <a:solidFill>
                                <a:srgbClr val="003257"/>
                              </a:solidFill>
                              <a:latin typeface="Cambria Math" panose="02040503050406030204" pitchFamily="18" charset="0"/>
                            </a:rPr>
                            <m:t>S</m:t>
                          </m:r>
                          <m:r>
                            <m:rPr>
                              <m:nor/>
                            </m:rPr>
                            <a:rPr lang="it-IT" b="0" i="0" smtClean="0">
                              <a:solidFill>
                                <a:srgbClr val="003257"/>
                              </a:solidFill>
                              <a:latin typeface="Cambria Math" panose="02040503050406030204" pitchFamily="18" charset="0"/>
                            </a:rPr>
                            <m:t>,30</m:t>
                          </m:r>
                        </m:sub>
                      </m:sSub>
                      <m:r>
                        <m:rPr>
                          <m:nor/>
                        </m:rPr>
                        <a:rPr lang="it-IT" b="0" i="0" smtClean="0">
                          <a:solidFill>
                            <a:srgbClr val="003257"/>
                          </a:solidFill>
                          <a:latin typeface="Cambria Math" panose="02040503050406030204" pitchFamily="18" charset="0"/>
                        </a:rPr>
                        <m:t>=</m:t>
                      </m:r>
                      <m:f>
                        <m:fPr>
                          <m:ctrlPr>
                            <a:rPr lang="it-IT" b="0" i="1" smtClean="0">
                              <a:solidFill>
                                <a:srgbClr val="003257"/>
                              </a:solidFill>
                              <a:latin typeface="Cambria Math" panose="02040503050406030204" pitchFamily="18" charset="0"/>
                            </a:rPr>
                          </m:ctrlPr>
                        </m:fPr>
                        <m:num>
                          <m:r>
                            <m:rPr>
                              <m:nor/>
                            </m:rPr>
                            <a:rPr lang="it-IT" b="0" i="0" smtClean="0">
                              <a:solidFill>
                                <a:srgbClr val="003257"/>
                              </a:solidFill>
                              <a:latin typeface="Cambria Math" panose="02040503050406030204" pitchFamily="18" charset="0"/>
                            </a:rPr>
                            <m:t>30</m:t>
                          </m:r>
                        </m:num>
                        <m:den>
                          <m:nary>
                            <m:naryPr>
                              <m:chr m:val="∑"/>
                              <m:subHide m:val="on"/>
                              <m:supHide m:val="on"/>
                              <m:ctrlPr>
                                <a:rPr lang="it-IT" b="0" i="1" smtClean="0">
                                  <a:solidFill>
                                    <a:srgbClr val="003257"/>
                                  </a:solidFill>
                                  <a:latin typeface="Cambria Math" panose="02040503050406030204" pitchFamily="18" charset="0"/>
                                </a:rPr>
                              </m:ctrlPr>
                            </m:naryPr>
                            <m:sub/>
                            <m:sup/>
                            <m:e>
                              <m:f>
                                <m:fPr>
                                  <m:ctrlPr>
                                    <a:rPr lang="it-IT" b="0" i="1" smtClean="0">
                                      <a:solidFill>
                                        <a:srgbClr val="003257"/>
                                      </a:solidFill>
                                      <a:latin typeface="Cambria Math" panose="02040503050406030204" pitchFamily="18" charset="0"/>
                                    </a:rPr>
                                  </m:ctrlPr>
                                </m:fPr>
                                <m:num>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h</m:t>
                                      </m:r>
                                    </m:e>
                                    <m:sub>
                                      <m:r>
                                        <m:rPr>
                                          <m:nor/>
                                        </m:rPr>
                                        <a:rPr lang="it-IT" b="0" i="0" smtClean="0">
                                          <a:solidFill>
                                            <a:srgbClr val="003257"/>
                                          </a:solidFill>
                                          <a:latin typeface="Cambria Math" panose="02040503050406030204" pitchFamily="18" charset="0"/>
                                        </a:rPr>
                                        <m:t>i</m:t>
                                      </m:r>
                                    </m:sub>
                                  </m:sSub>
                                </m:num>
                                <m:den>
                                  <m:sSub>
                                    <m:sSubPr>
                                      <m:ctrlPr>
                                        <a:rPr lang="it-IT" b="0" i="1" smtClean="0">
                                          <a:solidFill>
                                            <a:srgbClr val="003257"/>
                                          </a:solidFill>
                                          <a:latin typeface="Cambria Math" panose="02040503050406030204" pitchFamily="18" charset="0"/>
                                        </a:rPr>
                                      </m:ctrlPr>
                                    </m:sSubPr>
                                    <m:e>
                                      <m:r>
                                        <m:rPr>
                                          <m:nor/>
                                        </m:rPr>
                                        <a:rPr lang="it-IT" i="0">
                                          <a:solidFill>
                                            <a:srgbClr val="003257"/>
                                          </a:solidFill>
                                          <a:latin typeface="Cambria Math" panose="02040503050406030204" pitchFamily="18" charset="0"/>
                                        </a:rPr>
                                        <m:t>V</m:t>
                                      </m:r>
                                    </m:e>
                                    <m:sub>
                                      <m:r>
                                        <m:rPr>
                                          <m:nor/>
                                        </m:rPr>
                                        <a:rPr lang="it-IT" b="0" i="0" smtClean="0">
                                          <a:solidFill>
                                            <a:srgbClr val="003257"/>
                                          </a:solidFill>
                                          <a:latin typeface="Cambria Math" panose="02040503050406030204" pitchFamily="18" charset="0"/>
                                        </a:rPr>
                                        <m:t>s</m:t>
                                      </m:r>
                                      <m:r>
                                        <m:rPr>
                                          <m:nor/>
                                        </m:rPr>
                                        <a:rPr lang="it-IT" b="0" i="0" smtClean="0">
                                          <a:solidFill>
                                            <a:srgbClr val="003257"/>
                                          </a:solidFill>
                                          <a:latin typeface="Cambria Math" panose="02040503050406030204" pitchFamily="18" charset="0"/>
                                        </a:rPr>
                                        <m:t>,</m:t>
                                      </m:r>
                                      <m:r>
                                        <m:rPr>
                                          <m:nor/>
                                        </m:rPr>
                                        <a:rPr lang="it-IT" b="0" i="0" smtClean="0">
                                          <a:solidFill>
                                            <a:srgbClr val="003257"/>
                                          </a:solidFill>
                                          <a:latin typeface="Cambria Math" panose="02040503050406030204" pitchFamily="18" charset="0"/>
                                        </a:rPr>
                                        <m:t>i</m:t>
                                      </m:r>
                                    </m:sub>
                                  </m:sSub>
                                </m:den>
                              </m:f>
                            </m:e>
                          </m:nary>
                        </m:den>
                      </m:f>
                    </m:oMath>
                  </m:oMathPara>
                </a14:m>
                <a:endParaRPr lang="it-IT" dirty="0">
                  <a:solidFill>
                    <a:srgbClr val="003257"/>
                  </a:solidFill>
                </a:endParaRPr>
              </a:p>
            </p:txBody>
          </p:sp>
        </mc:Choice>
        <mc:Fallback xmlns="">
          <p:sp>
            <p:nvSpPr>
              <p:cNvPr id="14" name="CasellaDiTesto 13"/>
              <p:cNvSpPr txBox="1">
                <a:spLocks noRot="1" noChangeAspect="1" noMove="1" noResize="1" noEditPoints="1" noAdjustHandles="1" noChangeArrowheads="1" noChangeShapeType="1" noTextEdit="1"/>
              </p:cNvSpPr>
              <p:nvPr/>
            </p:nvSpPr>
            <p:spPr>
              <a:xfrm>
                <a:off x="6108245" y="1810374"/>
                <a:ext cx="1358834" cy="864596"/>
              </a:xfrm>
              <a:prstGeom prst="rect">
                <a:avLst/>
              </a:prstGeom>
              <a:blipFill rotWithShape="0">
                <a:blip r:embed="rId4"/>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5" name="CasellaDiTesto 14"/>
              <p:cNvSpPr txBox="1"/>
              <p:nvPr/>
            </p:nvSpPr>
            <p:spPr>
              <a:xfrm>
                <a:off x="6003892" y="2617432"/>
                <a:ext cx="1979644" cy="8833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N</m:t>
                          </m:r>
                        </m:e>
                        <m:sub>
                          <m:r>
                            <m:rPr>
                              <m:nor/>
                            </m:rPr>
                            <a:rPr lang="it-IT" b="0" i="0" smtClean="0">
                              <a:solidFill>
                                <a:srgbClr val="003257"/>
                              </a:solidFill>
                              <a:latin typeface="Cambria Math" panose="02040503050406030204" pitchFamily="18" charset="0"/>
                            </a:rPr>
                            <m:t>SPT</m:t>
                          </m:r>
                          <m:r>
                            <m:rPr>
                              <m:nor/>
                            </m:rPr>
                            <a:rPr lang="it-IT" b="0" i="0" smtClean="0">
                              <a:solidFill>
                                <a:srgbClr val="003257"/>
                              </a:solidFill>
                              <a:latin typeface="Cambria Math" panose="02040503050406030204" pitchFamily="18" charset="0"/>
                            </a:rPr>
                            <m:t>,30</m:t>
                          </m:r>
                        </m:sub>
                      </m:sSub>
                      <m:r>
                        <m:rPr>
                          <m:nor/>
                        </m:rPr>
                        <a:rPr lang="it-IT" b="0" i="0" smtClean="0">
                          <a:solidFill>
                            <a:srgbClr val="003257"/>
                          </a:solidFill>
                          <a:latin typeface="Cambria Math" panose="02040503050406030204" pitchFamily="18" charset="0"/>
                        </a:rPr>
                        <m:t>=</m:t>
                      </m:r>
                      <m:f>
                        <m:fPr>
                          <m:ctrlPr>
                            <a:rPr lang="it-IT" b="0" i="1" smtClean="0">
                              <a:solidFill>
                                <a:srgbClr val="003257"/>
                              </a:solidFill>
                              <a:latin typeface="Cambria Math" panose="02040503050406030204" pitchFamily="18" charset="0"/>
                            </a:rPr>
                          </m:ctrlPr>
                        </m:fPr>
                        <m:num>
                          <m:nary>
                            <m:naryPr>
                              <m:chr m:val="∑"/>
                              <m:subHide m:val="on"/>
                              <m:supHide m:val="on"/>
                              <m:ctrlPr>
                                <a:rPr lang="it-IT" b="0" i="1" smtClean="0">
                                  <a:solidFill>
                                    <a:srgbClr val="003257"/>
                                  </a:solidFill>
                                  <a:latin typeface="Cambria Math" panose="02040503050406030204" pitchFamily="18" charset="0"/>
                                </a:rPr>
                              </m:ctrlPr>
                            </m:naryPr>
                            <m:sub/>
                            <m:sup/>
                            <m:e>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h</m:t>
                                  </m:r>
                                </m:e>
                                <m:sub>
                                  <m:r>
                                    <m:rPr>
                                      <m:nor/>
                                    </m:rPr>
                                    <a:rPr lang="it-IT" b="0" i="0" smtClean="0">
                                      <a:solidFill>
                                        <a:srgbClr val="003257"/>
                                      </a:solidFill>
                                      <a:latin typeface="Cambria Math" panose="02040503050406030204" pitchFamily="18" charset="0"/>
                                    </a:rPr>
                                    <m:t>i</m:t>
                                  </m:r>
                                </m:sub>
                              </m:sSub>
                            </m:e>
                          </m:nary>
                        </m:num>
                        <m:den>
                          <m:nary>
                            <m:naryPr>
                              <m:chr m:val="∑"/>
                              <m:subHide m:val="on"/>
                              <m:supHide m:val="on"/>
                              <m:ctrlPr>
                                <a:rPr lang="it-IT" b="0" i="1" smtClean="0">
                                  <a:solidFill>
                                    <a:srgbClr val="003257"/>
                                  </a:solidFill>
                                  <a:latin typeface="Cambria Math" panose="02040503050406030204" pitchFamily="18" charset="0"/>
                                </a:rPr>
                              </m:ctrlPr>
                            </m:naryPr>
                            <m:sub/>
                            <m:sup/>
                            <m:e>
                              <m:f>
                                <m:fPr>
                                  <m:ctrlPr>
                                    <a:rPr lang="it-IT" b="0" i="1" smtClean="0">
                                      <a:solidFill>
                                        <a:srgbClr val="003257"/>
                                      </a:solidFill>
                                      <a:latin typeface="Cambria Math" panose="02040503050406030204" pitchFamily="18" charset="0"/>
                                    </a:rPr>
                                  </m:ctrlPr>
                                </m:fPr>
                                <m:num>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h</m:t>
                                      </m:r>
                                    </m:e>
                                    <m:sub>
                                      <m:r>
                                        <m:rPr>
                                          <m:nor/>
                                        </m:rPr>
                                        <a:rPr lang="it-IT" b="0" i="0" smtClean="0">
                                          <a:solidFill>
                                            <a:srgbClr val="003257"/>
                                          </a:solidFill>
                                          <a:latin typeface="Cambria Math" panose="02040503050406030204" pitchFamily="18" charset="0"/>
                                        </a:rPr>
                                        <m:t>i</m:t>
                                      </m:r>
                                    </m:sub>
                                  </m:sSub>
                                </m:num>
                                <m:den>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N</m:t>
                                      </m:r>
                                    </m:e>
                                    <m:sub>
                                      <m:r>
                                        <m:rPr>
                                          <m:nor/>
                                        </m:rPr>
                                        <a:rPr lang="it-IT" b="0" i="0" smtClean="0">
                                          <a:solidFill>
                                            <a:srgbClr val="003257"/>
                                          </a:solidFill>
                                          <a:latin typeface="Cambria Math" panose="02040503050406030204" pitchFamily="18" charset="0"/>
                                        </a:rPr>
                                        <m:t>SPT</m:t>
                                      </m:r>
                                      <m:r>
                                        <m:rPr>
                                          <m:nor/>
                                        </m:rPr>
                                        <a:rPr lang="it-IT" b="0" i="0" smtClean="0">
                                          <a:solidFill>
                                            <a:srgbClr val="003257"/>
                                          </a:solidFill>
                                          <a:latin typeface="Cambria Math" panose="02040503050406030204" pitchFamily="18" charset="0"/>
                                        </a:rPr>
                                        <m:t>,</m:t>
                                      </m:r>
                                      <m:r>
                                        <m:rPr>
                                          <m:nor/>
                                        </m:rPr>
                                        <a:rPr lang="it-IT" b="0" i="0" smtClean="0">
                                          <a:solidFill>
                                            <a:srgbClr val="003257"/>
                                          </a:solidFill>
                                          <a:latin typeface="Cambria Math" panose="02040503050406030204" pitchFamily="18" charset="0"/>
                                        </a:rPr>
                                        <m:t>i</m:t>
                                      </m:r>
                                    </m:sub>
                                  </m:sSub>
                                </m:den>
                              </m:f>
                            </m:e>
                          </m:nary>
                        </m:den>
                      </m:f>
                    </m:oMath>
                  </m:oMathPara>
                </a14:m>
                <a:endParaRPr lang="it-IT" dirty="0">
                  <a:solidFill>
                    <a:srgbClr val="003257"/>
                  </a:solidFill>
                </a:endParaRPr>
              </a:p>
            </p:txBody>
          </p:sp>
        </mc:Choice>
        <mc:Fallback xmlns="">
          <p:sp>
            <p:nvSpPr>
              <p:cNvPr id="15" name="CasellaDiTesto 14"/>
              <p:cNvSpPr txBox="1">
                <a:spLocks noRot="1" noChangeAspect="1" noMove="1" noResize="1" noEditPoints="1" noAdjustHandles="1" noChangeArrowheads="1" noChangeShapeType="1" noTextEdit="1"/>
              </p:cNvSpPr>
              <p:nvPr/>
            </p:nvSpPr>
            <p:spPr>
              <a:xfrm>
                <a:off x="6003892" y="2617432"/>
                <a:ext cx="1979644" cy="883383"/>
              </a:xfrm>
              <a:prstGeom prst="rect">
                <a:avLst/>
              </a:prstGeom>
              <a:blipFill rotWithShape="0">
                <a:blip r:embed="rId5"/>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6" name="CasellaDiTesto 15"/>
              <p:cNvSpPr txBox="1"/>
              <p:nvPr/>
            </p:nvSpPr>
            <p:spPr>
              <a:xfrm>
                <a:off x="4622800" y="3355950"/>
                <a:ext cx="1365695" cy="8796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c</m:t>
                          </m:r>
                        </m:e>
                        <m:sub>
                          <m:r>
                            <m:rPr>
                              <m:nor/>
                            </m:rPr>
                            <a:rPr lang="it-IT" b="0" i="0" smtClean="0">
                              <a:solidFill>
                                <a:srgbClr val="003257"/>
                              </a:solidFill>
                              <a:latin typeface="Cambria Math" panose="02040503050406030204" pitchFamily="18" charset="0"/>
                            </a:rPr>
                            <m:t>u</m:t>
                          </m:r>
                          <m:r>
                            <m:rPr>
                              <m:nor/>
                            </m:rPr>
                            <a:rPr lang="it-IT" b="0" i="0" smtClean="0">
                              <a:solidFill>
                                <a:srgbClr val="003257"/>
                              </a:solidFill>
                              <a:latin typeface="Cambria Math" panose="02040503050406030204" pitchFamily="18" charset="0"/>
                            </a:rPr>
                            <m:t>,30</m:t>
                          </m:r>
                        </m:sub>
                      </m:sSub>
                      <m:r>
                        <m:rPr>
                          <m:nor/>
                        </m:rPr>
                        <a:rPr lang="it-IT" b="0" i="0" smtClean="0">
                          <a:solidFill>
                            <a:srgbClr val="003257"/>
                          </a:solidFill>
                          <a:latin typeface="Cambria Math" panose="02040503050406030204" pitchFamily="18" charset="0"/>
                        </a:rPr>
                        <m:t>=</m:t>
                      </m:r>
                      <m:f>
                        <m:fPr>
                          <m:ctrlPr>
                            <a:rPr lang="it-IT" b="0" i="1" smtClean="0">
                              <a:solidFill>
                                <a:srgbClr val="003257"/>
                              </a:solidFill>
                              <a:latin typeface="Cambria Math" panose="02040503050406030204" pitchFamily="18" charset="0"/>
                            </a:rPr>
                          </m:ctrlPr>
                        </m:fPr>
                        <m:num>
                          <m:nary>
                            <m:naryPr>
                              <m:chr m:val="∑"/>
                              <m:subHide m:val="on"/>
                              <m:supHide m:val="on"/>
                              <m:ctrlPr>
                                <a:rPr lang="it-IT" b="0" i="1" smtClean="0">
                                  <a:solidFill>
                                    <a:srgbClr val="003257"/>
                                  </a:solidFill>
                                  <a:latin typeface="Cambria Math" panose="02040503050406030204" pitchFamily="18" charset="0"/>
                                </a:rPr>
                              </m:ctrlPr>
                            </m:naryPr>
                            <m:sub/>
                            <m:sup/>
                            <m:e>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h</m:t>
                                  </m:r>
                                </m:e>
                                <m:sub>
                                  <m:r>
                                    <m:rPr>
                                      <m:nor/>
                                    </m:rPr>
                                    <a:rPr lang="it-IT" b="0" i="0" smtClean="0">
                                      <a:solidFill>
                                        <a:srgbClr val="003257"/>
                                      </a:solidFill>
                                      <a:latin typeface="Cambria Math" panose="02040503050406030204" pitchFamily="18" charset="0"/>
                                    </a:rPr>
                                    <m:t>i</m:t>
                                  </m:r>
                                </m:sub>
                              </m:sSub>
                            </m:e>
                          </m:nary>
                        </m:num>
                        <m:den>
                          <m:nary>
                            <m:naryPr>
                              <m:chr m:val="∑"/>
                              <m:subHide m:val="on"/>
                              <m:supHide m:val="on"/>
                              <m:ctrlPr>
                                <a:rPr lang="it-IT" b="0" i="1" smtClean="0">
                                  <a:solidFill>
                                    <a:srgbClr val="003257"/>
                                  </a:solidFill>
                                  <a:latin typeface="Cambria Math" panose="02040503050406030204" pitchFamily="18" charset="0"/>
                                </a:rPr>
                              </m:ctrlPr>
                            </m:naryPr>
                            <m:sub/>
                            <m:sup/>
                            <m:e>
                              <m:f>
                                <m:fPr>
                                  <m:ctrlPr>
                                    <a:rPr lang="it-IT" b="0" i="1" smtClean="0">
                                      <a:solidFill>
                                        <a:srgbClr val="003257"/>
                                      </a:solidFill>
                                      <a:latin typeface="Cambria Math" panose="02040503050406030204" pitchFamily="18" charset="0"/>
                                    </a:rPr>
                                  </m:ctrlPr>
                                </m:fPr>
                                <m:num>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h</m:t>
                                      </m:r>
                                    </m:e>
                                    <m:sub>
                                      <m:r>
                                        <m:rPr>
                                          <m:nor/>
                                        </m:rPr>
                                        <a:rPr lang="it-IT" b="0" i="0" smtClean="0">
                                          <a:solidFill>
                                            <a:srgbClr val="003257"/>
                                          </a:solidFill>
                                          <a:latin typeface="Cambria Math" panose="02040503050406030204" pitchFamily="18" charset="0"/>
                                        </a:rPr>
                                        <m:t>i</m:t>
                                      </m:r>
                                    </m:sub>
                                  </m:sSub>
                                </m:num>
                                <m:den>
                                  <m:sSub>
                                    <m:sSubPr>
                                      <m:ctrlPr>
                                        <a:rPr lang="it-IT" b="0" i="1" smtClean="0">
                                          <a:solidFill>
                                            <a:srgbClr val="003257"/>
                                          </a:solidFill>
                                          <a:latin typeface="Cambria Math" panose="02040503050406030204" pitchFamily="18" charset="0"/>
                                        </a:rPr>
                                      </m:ctrlPr>
                                    </m:sSubPr>
                                    <m:e>
                                      <m:r>
                                        <m:rPr>
                                          <m:nor/>
                                        </m:rPr>
                                        <a:rPr lang="it-IT" b="0" i="0" smtClean="0">
                                          <a:solidFill>
                                            <a:srgbClr val="003257"/>
                                          </a:solidFill>
                                          <a:latin typeface="Cambria Math" panose="02040503050406030204" pitchFamily="18" charset="0"/>
                                        </a:rPr>
                                        <m:t>c</m:t>
                                      </m:r>
                                    </m:e>
                                    <m:sub>
                                      <m:r>
                                        <m:rPr>
                                          <m:nor/>
                                        </m:rPr>
                                        <a:rPr lang="it-IT" b="0" i="0" smtClean="0">
                                          <a:solidFill>
                                            <a:srgbClr val="003257"/>
                                          </a:solidFill>
                                          <a:latin typeface="Cambria Math" panose="02040503050406030204" pitchFamily="18" charset="0"/>
                                        </a:rPr>
                                        <m:t>u</m:t>
                                      </m:r>
                                      <m:r>
                                        <m:rPr>
                                          <m:nor/>
                                        </m:rPr>
                                        <a:rPr lang="it-IT" b="0" i="0" smtClean="0">
                                          <a:solidFill>
                                            <a:srgbClr val="003257"/>
                                          </a:solidFill>
                                          <a:latin typeface="Cambria Math" panose="02040503050406030204" pitchFamily="18" charset="0"/>
                                        </a:rPr>
                                        <m:t>,</m:t>
                                      </m:r>
                                      <m:r>
                                        <m:rPr>
                                          <m:nor/>
                                        </m:rPr>
                                        <a:rPr lang="it-IT" b="0" i="0" smtClean="0">
                                          <a:solidFill>
                                            <a:srgbClr val="003257"/>
                                          </a:solidFill>
                                          <a:latin typeface="Cambria Math" panose="02040503050406030204" pitchFamily="18" charset="0"/>
                                        </a:rPr>
                                        <m:t>i</m:t>
                                      </m:r>
                                    </m:sub>
                                  </m:sSub>
                                </m:den>
                              </m:f>
                            </m:e>
                          </m:nary>
                        </m:den>
                      </m:f>
                    </m:oMath>
                  </m:oMathPara>
                </a14:m>
                <a:endParaRPr lang="it-IT" dirty="0">
                  <a:solidFill>
                    <a:srgbClr val="003257"/>
                  </a:solidFill>
                </a:endParaRPr>
              </a:p>
            </p:txBody>
          </p:sp>
        </mc:Choice>
        <mc:Fallback xmlns="">
          <p:sp>
            <p:nvSpPr>
              <p:cNvPr id="16" name="CasellaDiTesto 15"/>
              <p:cNvSpPr txBox="1">
                <a:spLocks noRot="1" noChangeAspect="1" noMove="1" noResize="1" noEditPoints="1" noAdjustHandles="1" noChangeArrowheads="1" noChangeShapeType="1" noTextEdit="1"/>
              </p:cNvSpPr>
              <p:nvPr/>
            </p:nvSpPr>
            <p:spPr>
              <a:xfrm>
                <a:off x="4622800" y="3355950"/>
                <a:ext cx="1365695" cy="879664"/>
              </a:xfrm>
              <a:prstGeom prst="rect">
                <a:avLst/>
              </a:prstGeom>
              <a:blipFill rotWithShape="0">
                <a:blip r:embed="rId6"/>
                <a:stretch>
                  <a:fillRect/>
                </a:stretch>
              </a:blipFill>
            </p:spPr>
            <p:txBody>
              <a:bodyPr/>
              <a:lstStyle/>
              <a:p>
                <a:r>
                  <a:rPr lang="it-IT">
                    <a:noFill/>
                  </a:rPr>
                  <a:t> </a:t>
                </a:r>
              </a:p>
            </p:txBody>
          </p:sp>
        </mc:Fallback>
      </mc:AlternateContent>
      <p:sp>
        <p:nvSpPr>
          <p:cNvPr id="18" name="CasellaDiTesto 17"/>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20046109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06064" y="10510"/>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8</a:t>
            </a:fld>
            <a:endParaRPr lang="it-IT" b="1" dirty="0">
              <a:solidFill>
                <a:schemeClr val="bg1"/>
              </a:solidFill>
              <a:latin typeface="Arial"/>
              <a:cs typeface="Arial"/>
            </a:endParaRPr>
          </a:p>
        </p:txBody>
      </p:sp>
      <p:sp>
        <p:nvSpPr>
          <p:cNvPr id="9" name="Rectangle 17"/>
          <p:cNvSpPr>
            <a:spLocks noChangeArrowheads="1"/>
          </p:cNvSpPr>
          <p:nvPr/>
        </p:nvSpPr>
        <p:spPr bwMode="auto">
          <a:xfrm>
            <a:off x="431469" y="899058"/>
            <a:ext cx="8382662" cy="400110"/>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000" b="1" i="0" u="none" strike="noStrike" kern="1200" cap="all" spc="0" normalizeH="0" baseline="0" noProof="0" dirty="0" smtClean="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rPr>
              <a:t>3.2.2 categorie di sottosuolo e condizioni topografiche</a:t>
            </a:r>
            <a:endParaRPr kumimoji="0" lang="it-IT" sz="2000" b="1" i="0" u="none" strike="noStrike" kern="1200" cap="all" spc="0" normalizeH="0" baseline="0" noProof="0" dirty="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endParaRPr>
          </a:p>
        </p:txBody>
      </p:sp>
      <p:sp>
        <p:nvSpPr>
          <p:cNvPr id="13" name="Rettangolo 12"/>
          <p:cNvSpPr/>
          <p:nvPr/>
        </p:nvSpPr>
        <p:spPr>
          <a:xfrm>
            <a:off x="259743" y="1728407"/>
            <a:ext cx="8554388" cy="4293483"/>
          </a:xfrm>
          <a:prstGeom prst="rect">
            <a:avLst/>
          </a:prstGeom>
          <a:solidFill>
            <a:schemeClr val="accent5">
              <a:lumMod val="60000"/>
              <a:lumOff val="40000"/>
              <a:alpha val="30196"/>
            </a:schemeClr>
          </a:solidFill>
          <a:ln w="28575">
            <a:solidFill>
              <a:srgbClr val="003053"/>
            </a:solidFill>
          </a:ln>
        </p:spPr>
        <p:txBody>
          <a:bodyPr wrap="square">
            <a:spAutoFit/>
          </a:bodyPr>
          <a:lstStyle/>
          <a:p>
            <a:pPr lvl="0" fontAlgn="base">
              <a:spcBef>
                <a:spcPct val="50000"/>
              </a:spcBef>
              <a:spcAft>
                <a:spcPts val="1200"/>
              </a:spcAft>
              <a:defRPr/>
            </a:pPr>
            <a:r>
              <a:rPr lang="it-IT" altLang="it-IT" dirty="0">
                <a:solidFill>
                  <a:srgbClr val="C00000"/>
                </a:solidFill>
                <a:latin typeface="Century Gothic" panose="020B0502020202020204" pitchFamily="34" charset="0"/>
                <a:cs typeface="Arial" panose="020B0604020202020204" pitchFamily="34" charset="0"/>
              </a:rPr>
              <a:t>Velocità equivalente </a:t>
            </a:r>
            <a:r>
              <a:rPr lang="it-IT" altLang="it-IT" dirty="0" smtClean="0">
                <a:solidFill>
                  <a:srgbClr val="C00000"/>
                </a:solidFill>
                <a:latin typeface="Century Gothic" panose="020B0502020202020204" pitchFamily="34" charset="0"/>
                <a:cs typeface="Arial" panose="020B0604020202020204" pitchFamily="34" charset="0"/>
              </a:rPr>
              <a:t>di propagazione delle onde di taglio (in m/s)</a:t>
            </a:r>
            <a:endParaRPr lang="it-IT" altLang="it-IT" dirty="0">
              <a:solidFill>
                <a:srgbClr val="C00000"/>
              </a:solidFill>
              <a:latin typeface="Century Gothic" panose="020B0502020202020204" pitchFamily="34" charset="0"/>
              <a:cs typeface="Arial" panose="020B0604020202020204" pitchFamily="34" charset="0"/>
            </a:endParaRPr>
          </a:p>
          <a:p>
            <a:pPr lvl="0" fontAlgn="base">
              <a:spcBef>
                <a:spcPts val="1200"/>
              </a:spcBef>
              <a:spcAft>
                <a:spcPct val="0"/>
              </a:spcAft>
              <a:defRPr/>
            </a:pPr>
            <a:r>
              <a:rPr lang="it-IT" altLang="it-IT" dirty="0" smtClean="0">
                <a:solidFill>
                  <a:srgbClr val="FF0000"/>
                </a:solidFill>
                <a:latin typeface="Century Gothic" panose="020B0502020202020204" pitchFamily="34" charset="0"/>
                <a:cs typeface="Arial" panose="020B0604020202020204" pitchFamily="34" charset="0"/>
              </a:rPr>
              <a:t>						                                               </a:t>
            </a:r>
            <a:r>
              <a:rPr lang="it-IT" altLang="it-IT" b="1" dirty="0" smtClean="0">
                <a:solidFill>
                  <a:srgbClr val="C00000"/>
                </a:solidFill>
                <a:latin typeface="Century Gothic" panose="020B0502020202020204" pitchFamily="34" charset="0"/>
                <a:cs typeface="Arial" panose="020B0604020202020204" pitchFamily="34" charset="0"/>
              </a:rPr>
              <a:t>i = 1,N</a:t>
            </a:r>
            <a:endParaRPr lang="it-IT" altLang="it-IT" b="1" dirty="0">
              <a:solidFill>
                <a:srgbClr val="C00000"/>
              </a:solidFill>
              <a:latin typeface="Century Gothic" panose="020B0502020202020204" pitchFamily="34" charset="0"/>
              <a:cs typeface="Arial" panose="020B0604020202020204" pitchFamily="34" charset="0"/>
            </a:endParaRPr>
          </a:p>
          <a:p>
            <a:pPr lvl="0" fontAlgn="base">
              <a:spcBef>
                <a:spcPts val="600"/>
              </a:spcBef>
              <a:spcAft>
                <a:spcPct val="0"/>
              </a:spcAft>
              <a:defRPr/>
            </a:pPr>
            <a:endParaRPr lang="it-IT" altLang="it-IT" dirty="0" smtClean="0">
              <a:solidFill>
                <a:srgbClr val="3333CC">
                  <a:lumMod val="75000"/>
                </a:srgbClr>
              </a:solidFill>
              <a:latin typeface="Century Gothic" panose="020B0502020202020204" pitchFamily="34" charset="0"/>
              <a:cs typeface="Arial" panose="020B0604020202020204" pitchFamily="34" charset="0"/>
            </a:endParaRPr>
          </a:p>
          <a:p>
            <a:pPr lvl="0" fontAlgn="base">
              <a:spcBef>
                <a:spcPts val="1200"/>
              </a:spcBef>
              <a:spcAft>
                <a:spcPct val="0"/>
              </a:spcAft>
              <a:defRPr/>
            </a:pPr>
            <a:r>
              <a:rPr lang="it-IT" altLang="it-IT" dirty="0" smtClean="0">
                <a:solidFill>
                  <a:srgbClr val="003257"/>
                </a:solidFill>
                <a:latin typeface="Century Gothic" panose="020B0502020202020204" pitchFamily="34" charset="0"/>
                <a:cs typeface="Arial" panose="020B0604020202020204" pitchFamily="34" charset="0"/>
              </a:rPr>
              <a:t>h</a:t>
            </a:r>
            <a:r>
              <a:rPr lang="it-IT" altLang="it-IT" baseline="-25000" dirty="0" smtClean="0">
                <a:solidFill>
                  <a:srgbClr val="003257"/>
                </a:solidFill>
                <a:latin typeface="Century Gothic" panose="020B0502020202020204" pitchFamily="34" charset="0"/>
                <a:cs typeface="Arial" panose="020B0604020202020204" pitchFamily="34" charset="0"/>
              </a:rPr>
              <a:t>i </a:t>
            </a:r>
            <a:r>
              <a:rPr lang="it-IT" altLang="it-IT" dirty="0" smtClean="0">
                <a:solidFill>
                  <a:srgbClr val="003257"/>
                </a:solidFill>
                <a:latin typeface="Century Gothic" panose="020B0502020202020204" pitchFamily="34" charset="0"/>
                <a:cs typeface="Arial" panose="020B0604020202020204" pitchFamily="34" charset="0"/>
              </a:rPr>
              <a:t>   spessore dell’i-esimo strato</a:t>
            </a:r>
            <a:endParaRPr lang="it-IT" altLang="it-IT" dirty="0">
              <a:solidFill>
                <a:srgbClr val="003257"/>
              </a:solidFill>
              <a:latin typeface="Century Gothic" panose="020B0502020202020204" pitchFamily="34" charset="0"/>
              <a:cs typeface="Arial" panose="020B0604020202020204" pitchFamily="34" charset="0"/>
            </a:endParaRPr>
          </a:p>
          <a:p>
            <a:pPr fontAlgn="base">
              <a:spcBef>
                <a:spcPts val="600"/>
              </a:spcBef>
              <a:spcAft>
                <a:spcPct val="0"/>
              </a:spcAft>
              <a:defRPr/>
            </a:pPr>
            <a:r>
              <a:rPr lang="it-IT" altLang="it-IT" dirty="0" err="1" smtClean="0">
                <a:solidFill>
                  <a:srgbClr val="003257"/>
                </a:solidFill>
                <a:latin typeface="Century Gothic" panose="020B0502020202020204" pitchFamily="34" charset="0"/>
                <a:cs typeface="Arial" panose="020B0604020202020204" pitchFamily="34" charset="0"/>
              </a:rPr>
              <a:t>V</a:t>
            </a:r>
            <a:r>
              <a:rPr lang="it-IT" altLang="it-IT" baseline="-25000" dirty="0" err="1" smtClean="0">
                <a:solidFill>
                  <a:srgbClr val="003257"/>
                </a:solidFill>
                <a:latin typeface="Century Gothic" panose="020B0502020202020204" pitchFamily="34" charset="0"/>
                <a:cs typeface="Arial" panose="020B0604020202020204" pitchFamily="34" charset="0"/>
              </a:rPr>
              <a:t>S,i</a:t>
            </a:r>
            <a:r>
              <a:rPr lang="it-IT" altLang="it-IT" baseline="-25000" dirty="0" smtClean="0">
                <a:solidFill>
                  <a:srgbClr val="003257"/>
                </a:solidFill>
                <a:latin typeface="Century Gothic" panose="020B0502020202020204" pitchFamily="34" charset="0"/>
                <a:cs typeface="Arial" panose="020B0604020202020204" pitchFamily="34" charset="0"/>
              </a:rPr>
              <a:t>  </a:t>
            </a:r>
            <a:r>
              <a:rPr lang="it-IT" altLang="it-IT" dirty="0" smtClean="0">
                <a:solidFill>
                  <a:srgbClr val="003257"/>
                </a:solidFill>
                <a:latin typeface="Century Gothic" panose="020B0502020202020204" pitchFamily="34" charset="0"/>
                <a:cs typeface="Arial" panose="020B0604020202020204" pitchFamily="34" charset="0"/>
              </a:rPr>
              <a:t>velocità delle onde di taglio nell’i-esimo </a:t>
            </a:r>
            <a:r>
              <a:rPr lang="it-IT" altLang="it-IT" dirty="0">
                <a:solidFill>
                  <a:srgbClr val="003257"/>
                </a:solidFill>
                <a:latin typeface="Century Gothic" panose="020B0502020202020204" pitchFamily="34" charset="0"/>
                <a:cs typeface="Arial" panose="020B0604020202020204" pitchFamily="34" charset="0"/>
              </a:rPr>
              <a:t>strato</a:t>
            </a:r>
          </a:p>
          <a:p>
            <a:pPr fontAlgn="base">
              <a:spcBef>
                <a:spcPts val="600"/>
              </a:spcBef>
              <a:spcAft>
                <a:spcPct val="0"/>
              </a:spcAft>
              <a:defRPr/>
            </a:pPr>
            <a:r>
              <a:rPr lang="it-IT" altLang="it-IT" dirty="0" smtClean="0">
                <a:solidFill>
                  <a:srgbClr val="003257"/>
                </a:solidFill>
                <a:latin typeface="Century Gothic" panose="020B0502020202020204" pitchFamily="34" charset="0"/>
                <a:cs typeface="Arial" panose="020B0604020202020204" pitchFamily="34" charset="0"/>
              </a:rPr>
              <a:t>N    </a:t>
            </a:r>
            <a:r>
              <a:rPr lang="it-IT" altLang="it-IT" dirty="0">
                <a:solidFill>
                  <a:srgbClr val="003257"/>
                </a:solidFill>
                <a:latin typeface="Century Gothic" panose="020B0502020202020204" pitchFamily="34" charset="0"/>
                <a:cs typeface="Arial" panose="020B0604020202020204" pitchFamily="34" charset="0"/>
              </a:rPr>
              <a:t>numero di </a:t>
            </a:r>
            <a:r>
              <a:rPr lang="it-IT" altLang="it-IT" dirty="0" smtClean="0">
                <a:solidFill>
                  <a:srgbClr val="003257"/>
                </a:solidFill>
                <a:latin typeface="Century Gothic" panose="020B0502020202020204" pitchFamily="34" charset="0"/>
                <a:cs typeface="Arial" panose="020B0604020202020204" pitchFamily="34" charset="0"/>
              </a:rPr>
              <a:t>strati</a:t>
            </a:r>
          </a:p>
          <a:p>
            <a:pPr fontAlgn="base">
              <a:spcBef>
                <a:spcPts val="600"/>
              </a:spcBef>
              <a:spcAft>
                <a:spcPct val="0"/>
              </a:spcAft>
              <a:tabLst>
                <a:tab pos="449263" algn="l"/>
              </a:tabLst>
              <a:defRPr/>
            </a:pPr>
            <a:r>
              <a:rPr lang="it-IT" altLang="it-IT" dirty="0" smtClean="0">
                <a:solidFill>
                  <a:srgbClr val="003257"/>
                </a:solidFill>
                <a:latin typeface="Century Gothic" panose="020B0502020202020204" pitchFamily="34" charset="0"/>
                <a:cs typeface="Arial" panose="020B0604020202020204" pitchFamily="34" charset="0"/>
              </a:rPr>
              <a:t>H    profondità del substrato, definito come formazione costituita da roccia                                             	o terreno molto rigido, caratterizzata da V</a:t>
            </a:r>
            <a:r>
              <a:rPr lang="it-IT" altLang="it-IT" baseline="-25000" dirty="0" smtClean="0">
                <a:solidFill>
                  <a:srgbClr val="003257"/>
                </a:solidFill>
                <a:latin typeface="Century Gothic" panose="020B0502020202020204" pitchFamily="34" charset="0"/>
                <a:cs typeface="Arial" panose="020B0604020202020204" pitchFamily="34" charset="0"/>
              </a:rPr>
              <a:t>s</a:t>
            </a:r>
            <a:r>
              <a:rPr lang="it-IT" altLang="it-IT" dirty="0" smtClean="0">
                <a:solidFill>
                  <a:srgbClr val="003257"/>
                </a:solidFill>
                <a:latin typeface="Century Gothic" panose="020B0502020202020204" pitchFamily="34" charset="0"/>
                <a:cs typeface="Arial" panose="020B0604020202020204" pitchFamily="34" charset="0"/>
              </a:rPr>
              <a:t> non inferiore a 800m/s</a:t>
            </a:r>
            <a:endParaRPr lang="it-IT" altLang="it-IT" dirty="0">
              <a:solidFill>
                <a:srgbClr val="003257"/>
              </a:solidFill>
              <a:latin typeface="Century Gothic" panose="020B0502020202020204" pitchFamily="34" charset="0"/>
              <a:cs typeface="Arial" panose="020B0604020202020204" pitchFamily="34" charset="0"/>
            </a:endParaRPr>
          </a:p>
          <a:p>
            <a:pPr lvl="0" fontAlgn="base">
              <a:spcBef>
                <a:spcPts val="2400"/>
              </a:spcBef>
              <a:spcAft>
                <a:spcPct val="0"/>
              </a:spcAft>
              <a:defRPr/>
            </a:pPr>
            <a:r>
              <a:rPr lang="it-IT" altLang="it-IT" dirty="0" smtClean="0">
                <a:solidFill>
                  <a:srgbClr val="C00000"/>
                </a:solidFill>
                <a:latin typeface="Century Gothic" panose="020B0502020202020204" pitchFamily="34" charset="0"/>
                <a:cs typeface="Arial" panose="020B0604020202020204" pitchFamily="34" charset="0"/>
              </a:rPr>
              <a:t>Per depositi con profondità H del substrato superiore a 30m: </a:t>
            </a:r>
          </a:p>
          <a:p>
            <a:pPr lvl="0" fontAlgn="base">
              <a:spcBef>
                <a:spcPts val="600"/>
              </a:spcBef>
              <a:spcAft>
                <a:spcPct val="0"/>
              </a:spcAft>
              <a:defRPr/>
            </a:pPr>
            <a:r>
              <a:rPr lang="it-IT" altLang="it-IT" dirty="0" err="1" smtClean="0">
                <a:solidFill>
                  <a:srgbClr val="C00000"/>
                </a:solidFill>
                <a:latin typeface="Century Gothic" panose="020B0502020202020204" pitchFamily="34" charset="0"/>
                <a:cs typeface="Arial" panose="020B0604020202020204" pitchFamily="34" charset="0"/>
              </a:rPr>
              <a:t>V</a:t>
            </a:r>
            <a:r>
              <a:rPr lang="it-IT" altLang="it-IT" baseline="-25000" dirty="0" err="1" smtClean="0">
                <a:solidFill>
                  <a:srgbClr val="C00000"/>
                </a:solidFill>
                <a:latin typeface="Century Gothic" panose="020B0502020202020204" pitchFamily="34" charset="0"/>
                <a:cs typeface="Arial" panose="020B0604020202020204" pitchFamily="34" charset="0"/>
              </a:rPr>
              <a:t>s,eq</a:t>
            </a:r>
            <a:r>
              <a:rPr lang="it-IT" altLang="it-IT" dirty="0" smtClean="0">
                <a:solidFill>
                  <a:srgbClr val="C00000"/>
                </a:solidFill>
                <a:latin typeface="Century Gothic" panose="020B0502020202020204" pitchFamily="34" charset="0"/>
                <a:cs typeface="Arial" panose="020B0604020202020204" pitchFamily="34" charset="0"/>
              </a:rPr>
              <a:t> è definita dal parametro V</a:t>
            </a:r>
            <a:r>
              <a:rPr lang="it-IT" altLang="it-IT" baseline="-25000" dirty="0" smtClean="0">
                <a:solidFill>
                  <a:srgbClr val="C00000"/>
                </a:solidFill>
                <a:latin typeface="Century Gothic" panose="020B0502020202020204" pitchFamily="34" charset="0"/>
                <a:cs typeface="Arial" panose="020B0604020202020204" pitchFamily="34" charset="0"/>
              </a:rPr>
              <a:t>S,30</a:t>
            </a:r>
            <a:r>
              <a:rPr lang="it-IT" altLang="it-IT" dirty="0" smtClean="0">
                <a:solidFill>
                  <a:srgbClr val="C00000"/>
                </a:solidFill>
                <a:latin typeface="Century Gothic" panose="020B0502020202020204" pitchFamily="34" charset="0"/>
                <a:cs typeface="Arial" panose="020B0604020202020204" pitchFamily="34" charset="0"/>
              </a:rPr>
              <a:t> ottenuto ponendo H=30 nell’espressione </a:t>
            </a:r>
            <a:r>
              <a:rPr lang="it-IT" altLang="it-IT" dirty="0" smtClean="0">
                <a:solidFill>
                  <a:srgbClr val="003257"/>
                </a:solidFill>
                <a:latin typeface="Century Gothic" panose="020B0502020202020204" pitchFamily="34" charset="0"/>
                <a:cs typeface="Arial" panose="020B0604020202020204" pitchFamily="34" charset="0"/>
              </a:rPr>
              <a:t>precedente e considerando le proprietà degli strati di terreno fino a 30m</a:t>
            </a:r>
            <a:endParaRPr lang="it-IT" dirty="0">
              <a:solidFill>
                <a:srgbClr val="003257"/>
              </a:solidFill>
              <a:latin typeface="Century Gothic" panose="020B0502020202020204" pitchFamily="34" charset="0"/>
              <a:cs typeface="Arial" panose="020B0604020202020204" pitchFamily="34" charset="0"/>
            </a:endParaRPr>
          </a:p>
        </p:txBody>
      </p:sp>
      <p:sp>
        <p:nvSpPr>
          <p:cNvPr id="14" name="Rettangolo 13"/>
          <p:cNvSpPr/>
          <p:nvPr/>
        </p:nvSpPr>
        <p:spPr>
          <a:xfrm>
            <a:off x="277153" y="1407305"/>
            <a:ext cx="1215397" cy="369332"/>
          </a:xfrm>
          <a:prstGeom prst="rect">
            <a:avLst/>
          </a:prstGeom>
        </p:spPr>
        <p:txBody>
          <a:bodyPr wrap="none">
            <a:spAutoFit/>
          </a:bodyPr>
          <a:lstStyle/>
          <a:p>
            <a:r>
              <a:rPr lang="it-IT" altLang="it-IT" b="1" dirty="0" smtClean="0">
                <a:solidFill>
                  <a:srgbClr val="003257"/>
                </a:solidFill>
                <a:effectLst>
                  <a:outerShdw blurRad="38100" dist="38100" dir="2700000" algn="tl">
                    <a:srgbClr val="000000">
                      <a:alpha val="43137"/>
                    </a:srgbClr>
                  </a:outerShdw>
                </a:effectLst>
                <a:latin typeface="Century Gothic" panose="020B0502020202020204" pitchFamily="34" charset="0"/>
                <a:cs typeface="Arial" panose="020B0604020202020204" pitchFamily="34" charset="0"/>
              </a:rPr>
              <a:t>NTC 2018</a:t>
            </a:r>
            <a:endParaRPr lang="it-IT" b="1" dirty="0">
              <a:solidFill>
                <a:srgbClr val="003257"/>
              </a:solidFill>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15" name="CasellaDiTesto 14"/>
              <p:cNvSpPr txBox="1"/>
              <p:nvPr/>
            </p:nvSpPr>
            <p:spPr>
              <a:xfrm>
                <a:off x="3206378" y="2195515"/>
                <a:ext cx="1355628" cy="866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b="1" i="1" smtClean="0">
                              <a:solidFill>
                                <a:srgbClr val="C00000"/>
                              </a:solidFill>
                              <a:latin typeface="Cambria Math" panose="02040503050406030204" pitchFamily="18" charset="0"/>
                            </a:rPr>
                          </m:ctrlPr>
                        </m:sSubPr>
                        <m:e>
                          <m:r>
                            <m:rPr>
                              <m:nor/>
                            </m:rPr>
                            <a:rPr lang="it-IT" b="1" i="0" smtClean="0">
                              <a:solidFill>
                                <a:srgbClr val="C00000"/>
                              </a:solidFill>
                              <a:latin typeface="Cambria Math" panose="02040503050406030204" pitchFamily="18" charset="0"/>
                            </a:rPr>
                            <m:t>V</m:t>
                          </m:r>
                        </m:e>
                        <m:sub>
                          <m:r>
                            <m:rPr>
                              <m:nor/>
                            </m:rPr>
                            <a:rPr lang="it-IT" b="1" i="0" smtClean="0">
                              <a:solidFill>
                                <a:srgbClr val="C00000"/>
                              </a:solidFill>
                              <a:latin typeface="Cambria Math" panose="02040503050406030204" pitchFamily="18" charset="0"/>
                            </a:rPr>
                            <m:t>S</m:t>
                          </m:r>
                          <m:r>
                            <m:rPr>
                              <m:nor/>
                            </m:rPr>
                            <a:rPr lang="it-IT" b="1" i="0" smtClean="0">
                              <a:solidFill>
                                <a:srgbClr val="C00000"/>
                              </a:solidFill>
                              <a:latin typeface="Cambria Math" panose="02040503050406030204" pitchFamily="18" charset="0"/>
                            </a:rPr>
                            <m:t>,</m:t>
                          </m:r>
                          <m:r>
                            <m:rPr>
                              <m:nor/>
                            </m:rPr>
                            <a:rPr lang="it-IT" b="1" i="0" smtClean="0">
                              <a:solidFill>
                                <a:srgbClr val="C00000"/>
                              </a:solidFill>
                              <a:latin typeface="Cambria Math" panose="02040503050406030204" pitchFamily="18" charset="0"/>
                            </a:rPr>
                            <m:t>eq</m:t>
                          </m:r>
                        </m:sub>
                      </m:sSub>
                      <m:r>
                        <m:rPr>
                          <m:nor/>
                        </m:rPr>
                        <a:rPr lang="it-IT" b="1" i="0" smtClean="0">
                          <a:solidFill>
                            <a:srgbClr val="C00000"/>
                          </a:solidFill>
                          <a:latin typeface="Cambria Math" panose="02040503050406030204" pitchFamily="18" charset="0"/>
                        </a:rPr>
                        <m:t>=</m:t>
                      </m:r>
                      <m:f>
                        <m:fPr>
                          <m:ctrlPr>
                            <a:rPr lang="it-IT" b="1" i="1" smtClean="0">
                              <a:solidFill>
                                <a:srgbClr val="C00000"/>
                              </a:solidFill>
                              <a:latin typeface="Cambria Math" panose="02040503050406030204" pitchFamily="18" charset="0"/>
                            </a:rPr>
                          </m:ctrlPr>
                        </m:fPr>
                        <m:num>
                          <m:r>
                            <m:rPr>
                              <m:nor/>
                            </m:rPr>
                            <a:rPr lang="it-IT" b="1" i="0" smtClean="0">
                              <a:solidFill>
                                <a:srgbClr val="C00000"/>
                              </a:solidFill>
                              <a:latin typeface="Cambria Math" panose="02040503050406030204" pitchFamily="18" charset="0"/>
                            </a:rPr>
                            <m:t>H</m:t>
                          </m:r>
                        </m:num>
                        <m:den>
                          <m:nary>
                            <m:naryPr>
                              <m:chr m:val="∑"/>
                              <m:subHide m:val="on"/>
                              <m:supHide m:val="on"/>
                              <m:ctrlPr>
                                <a:rPr lang="it-IT" b="1" i="1" smtClean="0">
                                  <a:solidFill>
                                    <a:srgbClr val="C00000"/>
                                  </a:solidFill>
                                  <a:latin typeface="Cambria Math" panose="02040503050406030204" pitchFamily="18" charset="0"/>
                                </a:rPr>
                              </m:ctrlPr>
                            </m:naryPr>
                            <m:sub/>
                            <m:sup/>
                            <m:e>
                              <m:f>
                                <m:fPr>
                                  <m:ctrlPr>
                                    <a:rPr lang="it-IT" b="1" i="1" smtClean="0">
                                      <a:solidFill>
                                        <a:srgbClr val="C00000"/>
                                      </a:solidFill>
                                      <a:latin typeface="Cambria Math" panose="02040503050406030204" pitchFamily="18" charset="0"/>
                                    </a:rPr>
                                  </m:ctrlPr>
                                </m:fPr>
                                <m:num>
                                  <m:sSub>
                                    <m:sSubPr>
                                      <m:ctrlPr>
                                        <a:rPr lang="it-IT" b="1" i="1" smtClean="0">
                                          <a:solidFill>
                                            <a:srgbClr val="C00000"/>
                                          </a:solidFill>
                                          <a:latin typeface="Cambria Math" panose="02040503050406030204" pitchFamily="18" charset="0"/>
                                        </a:rPr>
                                      </m:ctrlPr>
                                    </m:sSubPr>
                                    <m:e>
                                      <m:r>
                                        <m:rPr>
                                          <m:nor/>
                                        </m:rPr>
                                        <a:rPr lang="it-IT" b="1" i="0" smtClean="0">
                                          <a:solidFill>
                                            <a:srgbClr val="C00000"/>
                                          </a:solidFill>
                                          <a:latin typeface="Cambria Math" panose="02040503050406030204" pitchFamily="18" charset="0"/>
                                        </a:rPr>
                                        <m:t>h</m:t>
                                      </m:r>
                                    </m:e>
                                    <m:sub>
                                      <m:r>
                                        <m:rPr>
                                          <m:nor/>
                                        </m:rPr>
                                        <a:rPr lang="it-IT" b="1" i="0" smtClean="0">
                                          <a:solidFill>
                                            <a:srgbClr val="C00000"/>
                                          </a:solidFill>
                                          <a:latin typeface="Cambria Math" panose="02040503050406030204" pitchFamily="18" charset="0"/>
                                        </a:rPr>
                                        <m:t>i</m:t>
                                      </m:r>
                                    </m:sub>
                                  </m:sSub>
                                </m:num>
                                <m:den>
                                  <m:sSub>
                                    <m:sSubPr>
                                      <m:ctrlPr>
                                        <a:rPr lang="it-IT" b="1" i="1" smtClean="0">
                                          <a:solidFill>
                                            <a:srgbClr val="C00000"/>
                                          </a:solidFill>
                                          <a:latin typeface="Cambria Math" panose="02040503050406030204" pitchFamily="18" charset="0"/>
                                        </a:rPr>
                                      </m:ctrlPr>
                                    </m:sSubPr>
                                    <m:e>
                                      <m:r>
                                        <m:rPr>
                                          <m:nor/>
                                        </m:rPr>
                                        <a:rPr lang="it-IT" b="1" i="0" smtClean="0">
                                          <a:solidFill>
                                            <a:srgbClr val="C00000"/>
                                          </a:solidFill>
                                          <a:latin typeface="Cambria Math" panose="02040503050406030204" pitchFamily="18" charset="0"/>
                                        </a:rPr>
                                        <m:t>V</m:t>
                                      </m:r>
                                    </m:e>
                                    <m:sub>
                                      <m:r>
                                        <m:rPr>
                                          <m:nor/>
                                        </m:rPr>
                                        <a:rPr lang="it-IT" b="1" i="0" smtClean="0">
                                          <a:solidFill>
                                            <a:srgbClr val="C00000"/>
                                          </a:solidFill>
                                          <a:latin typeface="Cambria Math" panose="02040503050406030204" pitchFamily="18" charset="0"/>
                                        </a:rPr>
                                        <m:t>S</m:t>
                                      </m:r>
                                      <m:r>
                                        <m:rPr>
                                          <m:nor/>
                                        </m:rPr>
                                        <a:rPr lang="it-IT" b="1" i="0" smtClean="0">
                                          <a:solidFill>
                                            <a:srgbClr val="C00000"/>
                                          </a:solidFill>
                                          <a:latin typeface="Cambria Math" panose="02040503050406030204" pitchFamily="18" charset="0"/>
                                        </a:rPr>
                                        <m:t>,</m:t>
                                      </m:r>
                                      <m:r>
                                        <m:rPr>
                                          <m:nor/>
                                        </m:rPr>
                                        <a:rPr lang="it-IT" b="1" i="0" smtClean="0">
                                          <a:solidFill>
                                            <a:srgbClr val="C00000"/>
                                          </a:solidFill>
                                          <a:latin typeface="Cambria Math" panose="02040503050406030204" pitchFamily="18" charset="0"/>
                                        </a:rPr>
                                        <m:t>i</m:t>
                                      </m:r>
                                    </m:sub>
                                  </m:sSub>
                                </m:den>
                              </m:f>
                            </m:e>
                          </m:nary>
                        </m:den>
                      </m:f>
                    </m:oMath>
                  </m:oMathPara>
                </a14:m>
                <a:endParaRPr lang="it-IT" b="1" dirty="0">
                  <a:solidFill>
                    <a:srgbClr val="C00000"/>
                  </a:solidFill>
                </a:endParaRPr>
              </a:p>
            </p:txBody>
          </p:sp>
        </mc:Choice>
        <mc:Fallback xmlns="">
          <p:sp>
            <p:nvSpPr>
              <p:cNvPr id="15" name="CasellaDiTesto 14"/>
              <p:cNvSpPr txBox="1">
                <a:spLocks noRot="1" noChangeAspect="1" noMove="1" noResize="1" noEditPoints="1" noAdjustHandles="1" noChangeArrowheads="1" noChangeShapeType="1" noTextEdit="1"/>
              </p:cNvSpPr>
              <p:nvPr/>
            </p:nvSpPr>
            <p:spPr>
              <a:xfrm>
                <a:off x="3206378" y="2195515"/>
                <a:ext cx="1355628" cy="866456"/>
              </a:xfrm>
              <a:prstGeom prst="rect">
                <a:avLst/>
              </a:prstGeom>
              <a:blipFill rotWithShape="0">
                <a:blip r:embed="rId4"/>
                <a:stretch>
                  <a:fillRect b="-704"/>
                </a:stretch>
              </a:blipFill>
            </p:spPr>
            <p:txBody>
              <a:bodyPr/>
              <a:lstStyle/>
              <a:p>
                <a:r>
                  <a:rPr lang="it-IT">
                    <a:noFill/>
                  </a:rPr>
                  <a:t> </a:t>
                </a:r>
              </a:p>
            </p:txBody>
          </p:sp>
        </mc:Fallback>
      </mc:AlternateContent>
      <p:sp>
        <p:nvSpPr>
          <p:cNvPr id="16" name="CasellaDiTesto 15"/>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374251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4323"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9</a:t>
            </a:fld>
            <a:endParaRPr lang="it-IT" b="1" dirty="0">
              <a:solidFill>
                <a:schemeClr val="bg1"/>
              </a:solidFill>
              <a:latin typeface="Arial"/>
              <a:cs typeface="Arial"/>
            </a:endParaRPr>
          </a:p>
        </p:txBody>
      </p:sp>
      <p:grpSp>
        <p:nvGrpSpPr>
          <p:cNvPr id="6" name="Gruppo 5"/>
          <p:cNvGrpSpPr/>
          <p:nvPr/>
        </p:nvGrpSpPr>
        <p:grpSpPr>
          <a:xfrm>
            <a:off x="2194615" y="1546239"/>
            <a:ext cx="5845485" cy="2525396"/>
            <a:chOff x="1117602" y="1353832"/>
            <a:chExt cx="5845485" cy="2525396"/>
          </a:xfrm>
        </p:grpSpPr>
        <p:grpSp>
          <p:nvGrpSpPr>
            <p:cNvPr id="7" name="Gruppo 6"/>
            <p:cNvGrpSpPr/>
            <p:nvPr/>
          </p:nvGrpSpPr>
          <p:grpSpPr>
            <a:xfrm>
              <a:off x="1117602" y="1353832"/>
              <a:ext cx="2593338" cy="2525396"/>
              <a:chOff x="1117602" y="1773554"/>
              <a:chExt cx="2593338" cy="2525396"/>
            </a:xfrm>
          </p:grpSpPr>
          <p:sp>
            <p:nvSpPr>
              <p:cNvPr id="32" name="Figura a mano libera 31"/>
              <p:cNvSpPr/>
              <p:nvPr/>
            </p:nvSpPr>
            <p:spPr bwMode="auto">
              <a:xfrm>
                <a:off x="1133475" y="2638425"/>
                <a:ext cx="2571750" cy="1376363"/>
              </a:xfrm>
              <a:custGeom>
                <a:avLst/>
                <a:gdLst>
                  <a:gd name="connsiteX0" fmla="*/ 4763 w 2571750"/>
                  <a:gd name="connsiteY0" fmla="*/ 0 h 1376363"/>
                  <a:gd name="connsiteX1" fmla="*/ 776288 w 2571750"/>
                  <a:gd name="connsiteY1" fmla="*/ 0 h 1376363"/>
                  <a:gd name="connsiteX2" fmla="*/ 776288 w 2571750"/>
                  <a:gd name="connsiteY2" fmla="*/ 304800 h 1376363"/>
                  <a:gd name="connsiteX3" fmla="*/ 1766888 w 2571750"/>
                  <a:gd name="connsiteY3" fmla="*/ 304800 h 1376363"/>
                  <a:gd name="connsiteX4" fmla="*/ 1766888 w 2571750"/>
                  <a:gd name="connsiteY4" fmla="*/ 38100 h 1376363"/>
                  <a:gd name="connsiteX5" fmla="*/ 2571750 w 2571750"/>
                  <a:gd name="connsiteY5" fmla="*/ 38100 h 1376363"/>
                  <a:gd name="connsiteX6" fmla="*/ 2571750 w 2571750"/>
                  <a:gd name="connsiteY6" fmla="*/ 1376363 h 1376363"/>
                  <a:gd name="connsiteX7" fmla="*/ 0 w 2571750"/>
                  <a:gd name="connsiteY7" fmla="*/ 1376363 h 1376363"/>
                  <a:gd name="connsiteX8" fmla="*/ 4763 w 2571750"/>
                  <a:gd name="connsiteY8" fmla="*/ 0 h 1376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1750" h="1376363">
                    <a:moveTo>
                      <a:pt x="4763" y="0"/>
                    </a:moveTo>
                    <a:lnTo>
                      <a:pt x="776288" y="0"/>
                    </a:lnTo>
                    <a:lnTo>
                      <a:pt x="776288" y="304800"/>
                    </a:lnTo>
                    <a:lnTo>
                      <a:pt x="1766888" y="304800"/>
                    </a:lnTo>
                    <a:lnTo>
                      <a:pt x="1766888" y="38100"/>
                    </a:lnTo>
                    <a:lnTo>
                      <a:pt x="2571750" y="38100"/>
                    </a:lnTo>
                    <a:lnTo>
                      <a:pt x="2571750" y="1376363"/>
                    </a:lnTo>
                    <a:lnTo>
                      <a:pt x="0" y="1376363"/>
                    </a:lnTo>
                    <a:cubicBezTo>
                      <a:pt x="1588" y="917575"/>
                      <a:pt x="3175" y="458788"/>
                      <a:pt x="4763" y="0"/>
                    </a:cubicBezTo>
                    <a:close/>
                  </a:path>
                </a:pathLst>
              </a:custGeom>
              <a:pattFill prst="pct40">
                <a:fgClr>
                  <a:srgbClr val="FFFF00"/>
                </a:fgClr>
                <a:bgClr>
                  <a:srgbClr val="00B050"/>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33" name="Figura a mano libera 32"/>
              <p:cNvSpPr/>
              <p:nvPr/>
            </p:nvSpPr>
            <p:spPr bwMode="auto">
              <a:xfrm>
                <a:off x="1920240" y="1783080"/>
                <a:ext cx="967740" cy="449580"/>
              </a:xfrm>
              <a:custGeom>
                <a:avLst/>
                <a:gdLst>
                  <a:gd name="connsiteX0" fmla="*/ 0 w 967740"/>
                  <a:gd name="connsiteY0" fmla="*/ 0 h 449580"/>
                  <a:gd name="connsiteX1" fmla="*/ 0 w 967740"/>
                  <a:gd name="connsiteY1" fmla="*/ 449580 h 449580"/>
                  <a:gd name="connsiteX2" fmla="*/ 967740 w 967740"/>
                  <a:gd name="connsiteY2" fmla="*/ 449580 h 449580"/>
                  <a:gd name="connsiteX3" fmla="*/ 967740 w 967740"/>
                  <a:gd name="connsiteY3" fmla="*/ 30480 h 449580"/>
                </a:gdLst>
                <a:ahLst/>
                <a:cxnLst>
                  <a:cxn ang="0">
                    <a:pos x="connsiteX0" y="connsiteY0"/>
                  </a:cxn>
                  <a:cxn ang="0">
                    <a:pos x="connsiteX1" y="connsiteY1"/>
                  </a:cxn>
                  <a:cxn ang="0">
                    <a:pos x="connsiteX2" y="connsiteY2"/>
                  </a:cxn>
                  <a:cxn ang="0">
                    <a:pos x="connsiteX3" y="connsiteY3"/>
                  </a:cxn>
                </a:cxnLst>
                <a:rect l="l" t="t" r="r" b="b"/>
                <a:pathLst>
                  <a:path w="967740" h="449580">
                    <a:moveTo>
                      <a:pt x="0" y="0"/>
                    </a:moveTo>
                    <a:lnTo>
                      <a:pt x="0" y="449580"/>
                    </a:lnTo>
                    <a:lnTo>
                      <a:pt x="967740" y="449580"/>
                    </a:lnTo>
                    <a:lnTo>
                      <a:pt x="967740" y="30480"/>
                    </a:lnTo>
                  </a:path>
                </a:pathLst>
              </a:custGeom>
              <a:no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34" name="Rettangolo 33"/>
              <p:cNvSpPr/>
              <p:nvPr/>
            </p:nvSpPr>
            <p:spPr bwMode="auto">
              <a:xfrm>
                <a:off x="2019300" y="2232660"/>
                <a:ext cx="76200" cy="48768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35" name="Rettangolo 34"/>
              <p:cNvSpPr/>
              <p:nvPr/>
            </p:nvSpPr>
            <p:spPr bwMode="auto">
              <a:xfrm>
                <a:off x="2366010" y="2232660"/>
                <a:ext cx="76200" cy="48768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36" name="Rettangolo 35"/>
              <p:cNvSpPr/>
              <p:nvPr/>
            </p:nvSpPr>
            <p:spPr bwMode="auto">
              <a:xfrm>
                <a:off x="2712720" y="2232660"/>
                <a:ext cx="76200" cy="48768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37" name="Rettangolo 36"/>
              <p:cNvSpPr/>
              <p:nvPr/>
            </p:nvSpPr>
            <p:spPr bwMode="auto">
              <a:xfrm>
                <a:off x="1920240" y="2720340"/>
                <a:ext cx="967740" cy="21336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38" name="Figura a mano libera 37"/>
              <p:cNvSpPr/>
              <p:nvPr/>
            </p:nvSpPr>
            <p:spPr bwMode="auto">
              <a:xfrm>
                <a:off x="1135380" y="2644140"/>
                <a:ext cx="2575560" cy="289560"/>
              </a:xfrm>
              <a:custGeom>
                <a:avLst/>
                <a:gdLst>
                  <a:gd name="connsiteX0" fmla="*/ 0 w 2575560"/>
                  <a:gd name="connsiteY0" fmla="*/ 0 h 289560"/>
                  <a:gd name="connsiteX1" fmla="*/ 784860 w 2575560"/>
                  <a:gd name="connsiteY1" fmla="*/ 0 h 289560"/>
                  <a:gd name="connsiteX2" fmla="*/ 784860 w 2575560"/>
                  <a:gd name="connsiteY2" fmla="*/ 289560 h 289560"/>
                  <a:gd name="connsiteX3" fmla="*/ 1752600 w 2575560"/>
                  <a:gd name="connsiteY3" fmla="*/ 289560 h 289560"/>
                  <a:gd name="connsiteX4" fmla="*/ 1752600 w 2575560"/>
                  <a:gd name="connsiteY4" fmla="*/ 22860 h 289560"/>
                  <a:gd name="connsiteX5" fmla="*/ 2575560 w 2575560"/>
                  <a:gd name="connsiteY5" fmla="*/ 22860 h 28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5560" h="289560">
                    <a:moveTo>
                      <a:pt x="0" y="0"/>
                    </a:moveTo>
                    <a:lnTo>
                      <a:pt x="784860" y="0"/>
                    </a:lnTo>
                    <a:lnTo>
                      <a:pt x="784860" y="289560"/>
                    </a:lnTo>
                    <a:lnTo>
                      <a:pt x="1752600" y="289560"/>
                    </a:lnTo>
                    <a:lnTo>
                      <a:pt x="1752600" y="22860"/>
                    </a:lnTo>
                    <a:lnTo>
                      <a:pt x="2575560" y="22860"/>
                    </a:lnTo>
                  </a:path>
                </a:pathLst>
              </a:cu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cxnSp>
            <p:nvCxnSpPr>
              <p:cNvPr id="39" name="Connettore diritto 14"/>
              <p:cNvCxnSpPr/>
              <p:nvPr/>
            </p:nvCxnSpPr>
            <p:spPr bwMode="auto">
              <a:xfrm>
                <a:off x="1117602" y="4023360"/>
                <a:ext cx="2592000" cy="0"/>
              </a:xfrm>
              <a:prstGeom prst="line">
                <a:avLst/>
              </a:prstGeom>
              <a:solidFill>
                <a:schemeClr val="accent1"/>
              </a:solidFill>
              <a:ln w="12700" cap="flat" cmpd="sng" algn="ctr">
                <a:solidFill>
                  <a:srgbClr val="000000"/>
                </a:solidFill>
                <a:prstDash val="solid"/>
                <a:round/>
                <a:headEnd type="none" w="med" len="med"/>
                <a:tailEnd type="none" w="med" len="med"/>
              </a:ln>
              <a:effectLst/>
            </p:spPr>
          </p:cxnSp>
          <p:cxnSp>
            <p:nvCxnSpPr>
              <p:cNvPr id="40" name="Connettore 2 39"/>
              <p:cNvCxnSpPr/>
              <p:nvPr/>
            </p:nvCxnSpPr>
            <p:spPr bwMode="auto">
              <a:xfrm>
                <a:off x="2404110" y="2933700"/>
                <a:ext cx="0" cy="1089660"/>
              </a:xfrm>
              <a:prstGeom prst="straightConnector1">
                <a:avLst/>
              </a:prstGeom>
              <a:solidFill>
                <a:schemeClr val="accent1"/>
              </a:solidFill>
              <a:ln w="9525" cap="flat" cmpd="sng" algn="ctr">
                <a:solidFill>
                  <a:srgbClr val="000000"/>
                </a:solidFill>
                <a:prstDash val="solid"/>
                <a:round/>
                <a:headEnd type="arrow" w="med" len="med"/>
                <a:tailEnd type="arrow" w="med" len="med"/>
              </a:ln>
              <a:effectLst/>
            </p:spPr>
          </p:cxnSp>
          <p:sp>
            <p:nvSpPr>
              <p:cNvPr id="41" name="CasellaDiTesto 40"/>
              <p:cNvSpPr txBox="1"/>
              <p:nvPr/>
            </p:nvSpPr>
            <p:spPr>
              <a:xfrm>
                <a:off x="2284402" y="3335590"/>
                <a:ext cx="239415" cy="276999"/>
              </a:xfrm>
              <a:prstGeom prst="rect">
                <a:avLst/>
              </a:prstGeom>
              <a:solidFill>
                <a:schemeClr val="accent1"/>
              </a:solidFill>
            </p:spPr>
            <p:txBody>
              <a:bodyPr wrap="none" lIns="36000" tIns="0" rIns="36000" bIns="0" rtlCol="0">
                <a:spAutoFit/>
              </a:bodyPr>
              <a:lstStyle/>
              <a:p>
                <a:r>
                  <a:rPr lang="it-IT" dirty="0" smtClean="0">
                    <a:solidFill>
                      <a:srgbClr val="000000"/>
                    </a:solidFill>
                    <a:latin typeface="Arial" panose="020B0604020202020204" pitchFamily="34" charset="0"/>
                    <a:cs typeface="Arial" panose="020B0604020202020204" pitchFamily="34" charset="0"/>
                  </a:rPr>
                  <a:t>H</a:t>
                </a:r>
                <a:endParaRPr lang="it-IT" dirty="0">
                  <a:solidFill>
                    <a:srgbClr val="000000"/>
                  </a:solidFill>
                  <a:latin typeface="Arial" panose="020B0604020202020204" pitchFamily="34" charset="0"/>
                  <a:cs typeface="Arial" panose="020B0604020202020204" pitchFamily="34" charset="0"/>
                </a:endParaRPr>
              </a:p>
            </p:txBody>
          </p:sp>
          <p:sp>
            <p:nvSpPr>
              <p:cNvPr id="42" name="Rettangolo 41"/>
              <p:cNvSpPr/>
              <p:nvPr/>
            </p:nvSpPr>
            <p:spPr bwMode="auto">
              <a:xfrm>
                <a:off x="1117602" y="4036060"/>
                <a:ext cx="2592000" cy="262890"/>
              </a:xfrm>
              <a:prstGeom prst="rect">
                <a:avLst/>
              </a:prstGeom>
              <a:pattFill prst="weave">
                <a:fgClr>
                  <a:srgbClr val="996633"/>
                </a:fgClr>
                <a:bgClr>
                  <a:schemeClr val="accent1"/>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43" name="Rettangolo 42"/>
              <p:cNvSpPr/>
              <p:nvPr/>
            </p:nvSpPr>
            <p:spPr bwMode="auto">
              <a:xfrm>
                <a:off x="1939292" y="1773554"/>
                <a:ext cx="936000" cy="449580"/>
              </a:xfrm>
              <a:prstGeom prst="rect">
                <a:avLst/>
              </a:prstGeom>
              <a:solidFill>
                <a:schemeClr val="accent5">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grpSp>
        <p:grpSp>
          <p:nvGrpSpPr>
            <p:cNvPr id="8" name="Gruppo 7"/>
            <p:cNvGrpSpPr/>
            <p:nvPr/>
          </p:nvGrpSpPr>
          <p:grpSpPr>
            <a:xfrm>
              <a:off x="4648199" y="1387008"/>
              <a:ext cx="2314888" cy="2492220"/>
              <a:chOff x="4648199" y="1806730"/>
              <a:chExt cx="2314888" cy="2492220"/>
            </a:xfrm>
          </p:grpSpPr>
          <p:sp>
            <p:nvSpPr>
              <p:cNvPr id="14" name="Figura a mano libera 13"/>
              <p:cNvSpPr/>
              <p:nvPr/>
            </p:nvSpPr>
            <p:spPr bwMode="auto">
              <a:xfrm>
                <a:off x="4648199" y="2671763"/>
                <a:ext cx="2304000" cy="1347787"/>
              </a:xfrm>
              <a:custGeom>
                <a:avLst/>
                <a:gdLst>
                  <a:gd name="connsiteX0" fmla="*/ 0 w 2276475"/>
                  <a:gd name="connsiteY0" fmla="*/ 14287 h 1347787"/>
                  <a:gd name="connsiteX1" fmla="*/ 642938 w 2276475"/>
                  <a:gd name="connsiteY1" fmla="*/ 14287 h 1347787"/>
                  <a:gd name="connsiteX2" fmla="*/ 642938 w 2276475"/>
                  <a:gd name="connsiteY2" fmla="*/ 171450 h 1347787"/>
                  <a:gd name="connsiteX3" fmla="*/ 1671638 w 2276475"/>
                  <a:gd name="connsiteY3" fmla="*/ 171450 h 1347787"/>
                  <a:gd name="connsiteX4" fmla="*/ 1671638 w 2276475"/>
                  <a:gd name="connsiteY4" fmla="*/ 0 h 1347787"/>
                  <a:gd name="connsiteX5" fmla="*/ 2276475 w 2276475"/>
                  <a:gd name="connsiteY5" fmla="*/ 0 h 1347787"/>
                  <a:gd name="connsiteX6" fmla="*/ 2276475 w 2276475"/>
                  <a:gd name="connsiteY6" fmla="*/ 1347787 h 1347787"/>
                  <a:gd name="connsiteX7" fmla="*/ 0 w 2276475"/>
                  <a:gd name="connsiteY7" fmla="*/ 1347787 h 1347787"/>
                  <a:gd name="connsiteX8" fmla="*/ 0 w 2276475"/>
                  <a:gd name="connsiteY8" fmla="*/ 14287 h 1347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6475" h="1347787">
                    <a:moveTo>
                      <a:pt x="0" y="14287"/>
                    </a:moveTo>
                    <a:lnTo>
                      <a:pt x="642938" y="14287"/>
                    </a:lnTo>
                    <a:lnTo>
                      <a:pt x="642938" y="171450"/>
                    </a:lnTo>
                    <a:lnTo>
                      <a:pt x="1671638" y="171450"/>
                    </a:lnTo>
                    <a:lnTo>
                      <a:pt x="1671638" y="0"/>
                    </a:lnTo>
                    <a:lnTo>
                      <a:pt x="2276475" y="0"/>
                    </a:lnTo>
                    <a:lnTo>
                      <a:pt x="2276475" y="1347787"/>
                    </a:lnTo>
                    <a:lnTo>
                      <a:pt x="0" y="1347787"/>
                    </a:lnTo>
                    <a:lnTo>
                      <a:pt x="0" y="14287"/>
                    </a:lnTo>
                    <a:close/>
                  </a:path>
                </a:pathLst>
              </a:custGeom>
              <a:pattFill prst="pct40">
                <a:fgClr>
                  <a:srgbClr val="FFFF00"/>
                </a:fgClr>
                <a:bgClr>
                  <a:srgbClr val="00B050"/>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15" name="Rettangolo 14"/>
              <p:cNvSpPr/>
              <p:nvPr/>
            </p:nvSpPr>
            <p:spPr bwMode="auto">
              <a:xfrm>
                <a:off x="5397272" y="2834640"/>
                <a:ext cx="76200" cy="93600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16" name="Rettangolo 15"/>
              <p:cNvSpPr/>
              <p:nvPr/>
            </p:nvSpPr>
            <p:spPr bwMode="auto">
              <a:xfrm>
                <a:off x="5782081" y="2827020"/>
                <a:ext cx="76200" cy="93600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17" name="Rettangolo 16"/>
              <p:cNvSpPr/>
              <p:nvPr/>
            </p:nvSpPr>
            <p:spPr bwMode="auto">
              <a:xfrm>
                <a:off x="6166892" y="2834640"/>
                <a:ext cx="76200" cy="93600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18" name="Figura a mano libera 17"/>
              <p:cNvSpPr/>
              <p:nvPr/>
            </p:nvSpPr>
            <p:spPr bwMode="auto">
              <a:xfrm>
                <a:off x="5325929" y="1816256"/>
                <a:ext cx="967740" cy="449580"/>
              </a:xfrm>
              <a:custGeom>
                <a:avLst/>
                <a:gdLst>
                  <a:gd name="connsiteX0" fmla="*/ 0 w 967740"/>
                  <a:gd name="connsiteY0" fmla="*/ 0 h 449580"/>
                  <a:gd name="connsiteX1" fmla="*/ 0 w 967740"/>
                  <a:gd name="connsiteY1" fmla="*/ 449580 h 449580"/>
                  <a:gd name="connsiteX2" fmla="*/ 967740 w 967740"/>
                  <a:gd name="connsiteY2" fmla="*/ 449580 h 449580"/>
                  <a:gd name="connsiteX3" fmla="*/ 967740 w 967740"/>
                  <a:gd name="connsiteY3" fmla="*/ 30480 h 449580"/>
                </a:gdLst>
                <a:ahLst/>
                <a:cxnLst>
                  <a:cxn ang="0">
                    <a:pos x="connsiteX0" y="connsiteY0"/>
                  </a:cxn>
                  <a:cxn ang="0">
                    <a:pos x="connsiteX1" y="connsiteY1"/>
                  </a:cxn>
                  <a:cxn ang="0">
                    <a:pos x="connsiteX2" y="connsiteY2"/>
                  </a:cxn>
                  <a:cxn ang="0">
                    <a:pos x="connsiteX3" y="connsiteY3"/>
                  </a:cxn>
                </a:cxnLst>
                <a:rect l="l" t="t" r="r" b="b"/>
                <a:pathLst>
                  <a:path w="967740" h="449580">
                    <a:moveTo>
                      <a:pt x="0" y="0"/>
                    </a:moveTo>
                    <a:lnTo>
                      <a:pt x="0" y="449580"/>
                    </a:lnTo>
                    <a:lnTo>
                      <a:pt x="967740" y="449580"/>
                    </a:lnTo>
                    <a:lnTo>
                      <a:pt x="967740" y="30480"/>
                    </a:lnTo>
                  </a:path>
                </a:pathLst>
              </a:custGeom>
              <a:no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19" name="Rettangolo 18"/>
              <p:cNvSpPr/>
              <p:nvPr/>
            </p:nvSpPr>
            <p:spPr bwMode="auto">
              <a:xfrm>
                <a:off x="5394509" y="2265836"/>
                <a:ext cx="76200" cy="48768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20" name="Rettangolo 19"/>
              <p:cNvSpPr/>
              <p:nvPr/>
            </p:nvSpPr>
            <p:spPr bwMode="auto">
              <a:xfrm>
                <a:off x="5786939" y="2265836"/>
                <a:ext cx="76200" cy="48768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21" name="Rettangolo 20"/>
              <p:cNvSpPr/>
              <p:nvPr/>
            </p:nvSpPr>
            <p:spPr bwMode="auto">
              <a:xfrm>
                <a:off x="6166892" y="2265206"/>
                <a:ext cx="76200" cy="487680"/>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22" name="Rettangolo 21"/>
              <p:cNvSpPr/>
              <p:nvPr/>
            </p:nvSpPr>
            <p:spPr bwMode="auto">
              <a:xfrm>
                <a:off x="5333549" y="2745896"/>
                <a:ext cx="221431" cy="81124"/>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23" name="Rettangolo 22"/>
              <p:cNvSpPr/>
              <p:nvPr/>
            </p:nvSpPr>
            <p:spPr bwMode="auto">
              <a:xfrm>
                <a:off x="5709465" y="2745896"/>
                <a:ext cx="221431" cy="81124"/>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24" name="Rettangolo 23"/>
              <p:cNvSpPr/>
              <p:nvPr/>
            </p:nvSpPr>
            <p:spPr bwMode="auto">
              <a:xfrm>
                <a:off x="6084933" y="2745896"/>
                <a:ext cx="221431" cy="81124"/>
              </a:xfrm>
              <a:prstGeom prst="rect">
                <a:avLst/>
              </a:pr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25" name="Figura a mano libera 24"/>
              <p:cNvSpPr/>
              <p:nvPr/>
            </p:nvSpPr>
            <p:spPr bwMode="auto">
              <a:xfrm>
                <a:off x="4663440" y="2659380"/>
                <a:ext cx="2278380" cy="167640"/>
              </a:xfrm>
              <a:custGeom>
                <a:avLst/>
                <a:gdLst>
                  <a:gd name="connsiteX0" fmla="*/ 0 w 2278380"/>
                  <a:gd name="connsiteY0" fmla="*/ 15240 h 167640"/>
                  <a:gd name="connsiteX1" fmla="*/ 655320 w 2278380"/>
                  <a:gd name="connsiteY1" fmla="*/ 15240 h 167640"/>
                  <a:gd name="connsiteX2" fmla="*/ 655320 w 2278380"/>
                  <a:gd name="connsiteY2" fmla="*/ 167640 h 167640"/>
                  <a:gd name="connsiteX3" fmla="*/ 1653540 w 2278380"/>
                  <a:gd name="connsiteY3" fmla="*/ 167640 h 167640"/>
                  <a:gd name="connsiteX4" fmla="*/ 1653540 w 2278380"/>
                  <a:gd name="connsiteY4" fmla="*/ 0 h 167640"/>
                  <a:gd name="connsiteX5" fmla="*/ 2278380 w 2278380"/>
                  <a:gd name="connsiteY5" fmla="*/ 0 h 167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78380" h="167640">
                    <a:moveTo>
                      <a:pt x="0" y="15240"/>
                    </a:moveTo>
                    <a:lnTo>
                      <a:pt x="655320" y="15240"/>
                    </a:lnTo>
                    <a:lnTo>
                      <a:pt x="655320" y="167640"/>
                    </a:lnTo>
                    <a:lnTo>
                      <a:pt x="1653540" y="167640"/>
                    </a:lnTo>
                    <a:lnTo>
                      <a:pt x="1653540" y="0"/>
                    </a:lnTo>
                    <a:lnTo>
                      <a:pt x="2278380" y="0"/>
                    </a:lnTo>
                  </a:path>
                </a:pathLst>
              </a:custGeom>
              <a:noFill/>
              <a:ln w="2857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cxnSp>
            <p:nvCxnSpPr>
              <p:cNvPr id="26" name="Connettore diritto 29"/>
              <p:cNvCxnSpPr/>
              <p:nvPr/>
            </p:nvCxnSpPr>
            <p:spPr bwMode="auto">
              <a:xfrm>
                <a:off x="4659087" y="4023360"/>
                <a:ext cx="2304000" cy="0"/>
              </a:xfrm>
              <a:prstGeom prst="line">
                <a:avLst/>
              </a:prstGeom>
              <a:solidFill>
                <a:schemeClr val="accent1"/>
              </a:solidFill>
              <a:ln w="12700" cap="flat" cmpd="sng" algn="ctr">
                <a:solidFill>
                  <a:srgbClr val="000000"/>
                </a:solidFill>
                <a:prstDash val="solid"/>
                <a:round/>
                <a:headEnd type="none" w="med" len="med"/>
                <a:tailEnd type="none" w="med" len="med"/>
              </a:ln>
              <a:effectLst/>
            </p:spPr>
          </p:cxnSp>
          <p:cxnSp>
            <p:nvCxnSpPr>
              <p:cNvPr id="27" name="Connettore 2 26"/>
              <p:cNvCxnSpPr/>
              <p:nvPr/>
            </p:nvCxnSpPr>
            <p:spPr bwMode="auto">
              <a:xfrm>
                <a:off x="6429014" y="2827020"/>
                <a:ext cx="0" cy="1196340"/>
              </a:xfrm>
              <a:prstGeom prst="straightConnector1">
                <a:avLst/>
              </a:prstGeom>
              <a:solidFill>
                <a:schemeClr val="accent1"/>
              </a:solidFill>
              <a:ln w="9525" cap="flat" cmpd="sng" algn="ctr">
                <a:solidFill>
                  <a:srgbClr val="000000"/>
                </a:solidFill>
                <a:prstDash val="solid"/>
                <a:round/>
                <a:headEnd type="arrow" w="med" len="med"/>
                <a:tailEnd type="arrow" w="med" len="med"/>
              </a:ln>
              <a:effectLst/>
            </p:spPr>
          </p:cxnSp>
          <p:sp>
            <p:nvSpPr>
              <p:cNvPr id="28" name="CasellaDiTesto 27"/>
              <p:cNvSpPr txBox="1"/>
              <p:nvPr/>
            </p:nvSpPr>
            <p:spPr>
              <a:xfrm>
                <a:off x="6305902" y="3169920"/>
                <a:ext cx="239415" cy="276999"/>
              </a:xfrm>
              <a:prstGeom prst="rect">
                <a:avLst/>
              </a:prstGeom>
              <a:solidFill>
                <a:schemeClr val="accent1"/>
              </a:solidFill>
            </p:spPr>
            <p:txBody>
              <a:bodyPr wrap="none" lIns="36000" tIns="0" rIns="36000" bIns="0" rtlCol="0">
                <a:spAutoFit/>
              </a:bodyPr>
              <a:lstStyle/>
              <a:p>
                <a:r>
                  <a:rPr lang="it-IT" dirty="0" smtClean="0">
                    <a:solidFill>
                      <a:srgbClr val="000000"/>
                    </a:solidFill>
                    <a:latin typeface="Arial" panose="020B0604020202020204" pitchFamily="34" charset="0"/>
                    <a:cs typeface="Arial" panose="020B0604020202020204" pitchFamily="34" charset="0"/>
                  </a:rPr>
                  <a:t>H</a:t>
                </a:r>
                <a:endParaRPr lang="it-IT" dirty="0">
                  <a:solidFill>
                    <a:srgbClr val="000000"/>
                  </a:solidFill>
                  <a:latin typeface="Arial" panose="020B0604020202020204" pitchFamily="34" charset="0"/>
                  <a:cs typeface="Arial" panose="020B0604020202020204" pitchFamily="34" charset="0"/>
                </a:endParaRPr>
              </a:p>
            </p:txBody>
          </p:sp>
          <p:cxnSp>
            <p:nvCxnSpPr>
              <p:cNvPr id="29" name="Connettore diritto 58"/>
              <p:cNvCxnSpPr/>
              <p:nvPr/>
            </p:nvCxnSpPr>
            <p:spPr bwMode="auto">
              <a:xfrm>
                <a:off x="6343650" y="2827020"/>
                <a:ext cx="180000" cy="0"/>
              </a:xfrm>
              <a:prstGeom prst="line">
                <a:avLst/>
              </a:prstGeom>
              <a:solidFill>
                <a:schemeClr val="accent1"/>
              </a:solidFill>
              <a:ln w="9525" cap="flat" cmpd="sng" algn="ctr">
                <a:solidFill>
                  <a:srgbClr val="000000"/>
                </a:solidFill>
                <a:prstDash val="solid"/>
                <a:round/>
                <a:headEnd type="none" w="med" len="med"/>
                <a:tailEnd type="none" w="med" len="med"/>
              </a:ln>
              <a:effectLst/>
            </p:spPr>
          </p:cxnSp>
          <p:sp>
            <p:nvSpPr>
              <p:cNvPr id="30" name="Rettangolo 29"/>
              <p:cNvSpPr/>
              <p:nvPr/>
            </p:nvSpPr>
            <p:spPr bwMode="auto">
              <a:xfrm>
                <a:off x="4650795" y="4036060"/>
                <a:ext cx="2304000" cy="262890"/>
              </a:xfrm>
              <a:prstGeom prst="rect">
                <a:avLst/>
              </a:prstGeom>
              <a:pattFill prst="weave">
                <a:fgClr>
                  <a:srgbClr val="996633"/>
                </a:fgClr>
                <a:bgClr>
                  <a:schemeClr val="accent1"/>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31" name="Rettangolo 30"/>
              <p:cNvSpPr/>
              <p:nvPr/>
            </p:nvSpPr>
            <p:spPr bwMode="auto">
              <a:xfrm>
                <a:off x="5347837" y="1806730"/>
                <a:ext cx="936000" cy="449580"/>
              </a:xfrm>
              <a:prstGeom prst="rect">
                <a:avLst/>
              </a:prstGeom>
              <a:solidFill>
                <a:schemeClr val="accent5">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grpSp>
        <p:sp>
          <p:nvSpPr>
            <p:cNvPr id="9" name="CasellaDiTesto 8"/>
            <p:cNvSpPr txBox="1"/>
            <p:nvPr/>
          </p:nvSpPr>
          <p:spPr>
            <a:xfrm>
              <a:off x="3638480" y="3554817"/>
              <a:ext cx="1083438" cy="307777"/>
            </a:xfrm>
            <a:prstGeom prst="rect">
              <a:avLst/>
            </a:prstGeom>
            <a:noFill/>
          </p:spPr>
          <p:txBody>
            <a:bodyPr vert="horz" wrap="none" rtlCol="0">
              <a:spAutoFit/>
            </a:bodyPr>
            <a:lstStyle/>
            <a:p>
              <a:r>
                <a:rPr lang="it-IT" sz="1400" b="1" dirty="0" smtClean="0">
                  <a:solidFill>
                    <a:srgbClr val="000000"/>
                  </a:solidFill>
                  <a:latin typeface="Arial Narrow" panose="020B0606020202030204" pitchFamily="34" charset="0"/>
                </a:rPr>
                <a:t>SUBSTRATO</a:t>
              </a:r>
              <a:endParaRPr lang="it-IT" sz="1400" b="1" dirty="0">
                <a:solidFill>
                  <a:srgbClr val="000000"/>
                </a:solidFill>
                <a:latin typeface="Arial Narrow" panose="020B0606020202030204" pitchFamily="34" charset="0"/>
              </a:endParaRPr>
            </a:p>
          </p:txBody>
        </p:sp>
        <p:cxnSp>
          <p:nvCxnSpPr>
            <p:cNvPr id="13" name="Connettore diritto 85"/>
            <p:cNvCxnSpPr/>
            <p:nvPr/>
          </p:nvCxnSpPr>
          <p:spPr bwMode="auto">
            <a:xfrm>
              <a:off x="3309257" y="3809692"/>
              <a:ext cx="1865122" cy="0"/>
            </a:xfrm>
            <a:prstGeom prst="line">
              <a:avLst/>
            </a:prstGeom>
            <a:solidFill>
              <a:schemeClr val="accent1"/>
            </a:solidFill>
            <a:ln w="9525" cap="flat" cmpd="sng" algn="ctr">
              <a:solidFill>
                <a:srgbClr val="000000"/>
              </a:solidFill>
              <a:prstDash val="solid"/>
              <a:round/>
              <a:headEnd type="none" w="med" len="med"/>
              <a:tailEnd type="none" w="med" len="med"/>
            </a:ln>
            <a:effectLst/>
          </p:spPr>
        </p:cxnSp>
      </p:grpSp>
      <p:grpSp>
        <p:nvGrpSpPr>
          <p:cNvPr id="44" name="Gruppo 43"/>
          <p:cNvGrpSpPr/>
          <p:nvPr/>
        </p:nvGrpSpPr>
        <p:grpSpPr>
          <a:xfrm>
            <a:off x="2194615" y="4243656"/>
            <a:ext cx="5875348" cy="2538856"/>
            <a:chOff x="1133475" y="4011147"/>
            <a:chExt cx="5875348" cy="2538856"/>
          </a:xfrm>
        </p:grpSpPr>
        <p:grpSp>
          <p:nvGrpSpPr>
            <p:cNvPr id="45" name="Gruppo 44"/>
            <p:cNvGrpSpPr/>
            <p:nvPr/>
          </p:nvGrpSpPr>
          <p:grpSpPr>
            <a:xfrm>
              <a:off x="4626825" y="4123367"/>
              <a:ext cx="2381998" cy="2402937"/>
              <a:chOff x="4912043" y="4549140"/>
              <a:chExt cx="1951640" cy="2122304"/>
            </a:xfrm>
          </p:grpSpPr>
          <p:sp>
            <p:nvSpPr>
              <p:cNvPr id="60" name="Figura a mano libera 59"/>
              <p:cNvSpPr/>
              <p:nvPr/>
            </p:nvSpPr>
            <p:spPr bwMode="auto">
              <a:xfrm>
                <a:off x="4912043" y="5572125"/>
                <a:ext cx="1947862" cy="823913"/>
              </a:xfrm>
              <a:custGeom>
                <a:avLst/>
                <a:gdLst>
                  <a:gd name="connsiteX0" fmla="*/ 4762 w 1947862"/>
                  <a:gd name="connsiteY0" fmla="*/ 0 h 823913"/>
                  <a:gd name="connsiteX1" fmla="*/ 885825 w 1947862"/>
                  <a:gd name="connsiteY1" fmla="*/ 0 h 823913"/>
                  <a:gd name="connsiteX2" fmla="*/ 885825 w 1947862"/>
                  <a:gd name="connsiteY2" fmla="*/ 119063 h 823913"/>
                  <a:gd name="connsiteX3" fmla="*/ 833437 w 1947862"/>
                  <a:gd name="connsiteY3" fmla="*/ 119063 h 823913"/>
                  <a:gd name="connsiteX4" fmla="*/ 833437 w 1947862"/>
                  <a:gd name="connsiteY4" fmla="*/ 233363 h 823913"/>
                  <a:gd name="connsiteX5" fmla="*/ 1162050 w 1947862"/>
                  <a:gd name="connsiteY5" fmla="*/ 233363 h 823913"/>
                  <a:gd name="connsiteX6" fmla="*/ 1162050 w 1947862"/>
                  <a:gd name="connsiteY6" fmla="*/ 128588 h 823913"/>
                  <a:gd name="connsiteX7" fmla="*/ 1085850 w 1947862"/>
                  <a:gd name="connsiteY7" fmla="*/ 128588 h 823913"/>
                  <a:gd name="connsiteX8" fmla="*/ 1085850 w 1947862"/>
                  <a:gd name="connsiteY8" fmla="*/ 19050 h 823913"/>
                  <a:gd name="connsiteX9" fmla="*/ 1947862 w 1947862"/>
                  <a:gd name="connsiteY9" fmla="*/ 19050 h 823913"/>
                  <a:gd name="connsiteX10" fmla="*/ 1947862 w 1947862"/>
                  <a:gd name="connsiteY10" fmla="*/ 823913 h 823913"/>
                  <a:gd name="connsiteX11" fmla="*/ 0 w 1947862"/>
                  <a:gd name="connsiteY11" fmla="*/ 823913 h 823913"/>
                  <a:gd name="connsiteX12" fmla="*/ 4762 w 1947862"/>
                  <a:gd name="connsiteY12" fmla="*/ 0 h 82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47862" h="823913">
                    <a:moveTo>
                      <a:pt x="4762" y="0"/>
                    </a:moveTo>
                    <a:lnTo>
                      <a:pt x="885825" y="0"/>
                    </a:lnTo>
                    <a:lnTo>
                      <a:pt x="885825" y="119063"/>
                    </a:lnTo>
                    <a:lnTo>
                      <a:pt x="833437" y="119063"/>
                    </a:lnTo>
                    <a:lnTo>
                      <a:pt x="833437" y="233363"/>
                    </a:lnTo>
                    <a:lnTo>
                      <a:pt x="1162050" y="233363"/>
                    </a:lnTo>
                    <a:lnTo>
                      <a:pt x="1162050" y="128588"/>
                    </a:lnTo>
                    <a:lnTo>
                      <a:pt x="1085850" y="128588"/>
                    </a:lnTo>
                    <a:lnTo>
                      <a:pt x="1085850" y="19050"/>
                    </a:lnTo>
                    <a:lnTo>
                      <a:pt x="1947862" y="19050"/>
                    </a:lnTo>
                    <a:lnTo>
                      <a:pt x="1947862" y="823913"/>
                    </a:lnTo>
                    <a:lnTo>
                      <a:pt x="0" y="823913"/>
                    </a:lnTo>
                    <a:cubicBezTo>
                      <a:pt x="1587" y="549275"/>
                      <a:pt x="3175" y="274638"/>
                      <a:pt x="4762" y="0"/>
                    </a:cubicBezTo>
                    <a:close/>
                  </a:path>
                </a:pathLst>
              </a:custGeom>
              <a:pattFill prst="pct70">
                <a:fgClr>
                  <a:srgbClr val="FF9933"/>
                </a:fgClr>
                <a:bgClr>
                  <a:srgbClr val="92D050"/>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61" name="Figura a mano libera 60"/>
              <p:cNvSpPr/>
              <p:nvPr/>
            </p:nvSpPr>
            <p:spPr bwMode="auto">
              <a:xfrm>
                <a:off x="4922520" y="4549140"/>
                <a:ext cx="876300" cy="1013460"/>
              </a:xfrm>
              <a:custGeom>
                <a:avLst/>
                <a:gdLst>
                  <a:gd name="connsiteX0" fmla="*/ 0 w 876300"/>
                  <a:gd name="connsiteY0" fmla="*/ 0 h 1013460"/>
                  <a:gd name="connsiteX1" fmla="*/ 876300 w 876300"/>
                  <a:gd name="connsiteY1" fmla="*/ 449580 h 1013460"/>
                  <a:gd name="connsiteX2" fmla="*/ 876300 w 876300"/>
                  <a:gd name="connsiteY2" fmla="*/ 1013460 h 1013460"/>
                  <a:gd name="connsiteX3" fmla="*/ 53340 w 876300"/>
                  <a:gd name="connsiteY3" fmla="*/ 1013460 h 1013460"/>
                  <a:gd name="connsiteX4" fmla="*/ 0 w 876300"/>
                  <a:gd name="connsiteY4" fmla="*/ 0 h 1013460"/>
                  <a:gd name="connsiteX0" fmla="*/ 0 w 876300"/>
                  <a:gd name="connsiteY0" fmla="*/ 0 h 1013460"/>
                  <a:gd name="connsiteX1" fmla="*/ 876300 w 876300"/>
                  <a:gd name="connsiteY1" fmla="*/ 449580 h 1013460"/>
                  <a:gd name="connsiteX2" fmla="*/ 876300 w 876300"/>
                  <a:gd name="connsiteY2" fmla="*/ 1013460 h 1013460"/>
                  <a:gd name="connsiteX3" fmla="*/ 0 w 876300"/>
                  <a:gd name="connsiteY3" fmla="*/ 1013460 h 1013460"/>
                  <a:gd name="connsiteX4" fmla="*/ 0 w 876300"/>
                  <a:gd name="connsiteY4" fmla="*/ 0 h 101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6300" h="1013460">
                    <a:moveTo>
                      <a:pt x="0" y="0"/>
                    </a:moveTo>
                    <a:lnTo>
                      <a:pt x="876300" y="449580"/>
                    </a:lnTo>
                    <a:lnTo>
                      <a:pt x="876300" y="1013460"/>
                    </a:lnTo>
                    <a:lnTo>
                      <a:pt x="0" y="1013460"/>
                    </a:lnTo>
                    <a:lnTo>
                      <a:pt x="0" y="0"/>
                    </a:lnTo>
                    <a:close/>
                  </a:path>
                </a:pathLst>
              </a:custGeom>
              <a:pattFill prst="lgConfetti">
                <a:fgClr>
                  <a:schemeClr val="tx2"/>
                </a:fgClr>
                <a:bgClr>
                  <a:schemeClr val="accent5">
                    <a:lumMod val="50000"/>
                  </a:schemeClr>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62" name="Figura a mano libera 61"/>
              <p:cNvSpPr/>
              <p:nvPr/>
            </p:nvSpPr>
            <p:spPr bwMode="auto">
              <a:xfrm>
                <a:off x="5753120" y="4981573"/>
                <a:ext cx="323850" cy="819150"/>
              </a:xfrm>
              <a:custGeom>
                <a:avLst/>
                <a:gdLst>
                  <a:gd name="connsiteX0" fmla="*/ 52388 w 323850"/>
                  <a:gd name="connsiteY0" fmla="*/ 0 h 819150"/>
                  <a:gd name="connsiteX1" fmla="*/ 52388 w 323850"/>
                  <a:gd name="connsiteY1" fmla="*/ 719138 h 819150"/>
                  <a:gd name="connsiteX2" fmla="*/ 0 w 323850"/>
                  <a:gd name="connsiteY2" fmla="*/ 719138 h 819150"/>
                  <a:gd name="connsiteX3" fmla="*/ 0 w 323850"/>
                  <a:gd name="connsiteY3" fmla="*/ 819150 h 819150"/>
                  <a:gd name="connsiteX4" fmla="*/ 323850 w 323850"/>
                  <a:gd name="connsiteY4" fmla="*/ 819150 h 819150"/>
                  <a:gd name="connsiteX5" fmla="*/ 323850 w 323850"/>
                  <a:gd name="connsiteY5" fmla="*/ 714375 h 819150"/>
                  <a:gd name="connsiteX6" fmla="*/ 242888 w 323850"/>
                  <a:gd name="connsiteY6" fmla="*/ 714375 h 819150"/>
                  <a:gd name="connsiteX7" fmla="*/ 242888 w 323850"/>
                  <a:gd name="connsiteY7" fmla="*/ 604838 h 819150"/>
                  <a:gd name="connsiteX8" fmla="*/ 152400 w 323850"/>
                  <a:gd name="connsiteY8" fmla="*/ 0 h 819150"/>
                  <a:gd name="connsiteX9" fmla="*/ 52388 w 323850"/>
                  <a:gd name="connsiteY9" fmla="*/ 0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3850" h="819150">
                    <a:moveTo>
                      <a:pt x="52388" y="0"/>
                    </a:moveTo>
                    <a:lnTo>
                      <a:pt x="52388" y="719138"/>
                    </a:lnTo>
                    <a:lnTo>
                      <a:pt x="0" y="719138"/>
                    </a:lnTo>
                    <a:lnTo>
                      <a:pt x="0" y="819150"/>
                    </a:lnTo>
                    <a:lnTo>
                      <a:pt x="323850" y="819150"/>
                    </a:lnTo>
                    <a:lnTo>
                      <a:pt x="323850" y="714375"/>
                    </a:lnTo>
                    <a:lnTo>
                      <a:pt x="242888" y="714375"/>
                    </a:lnTo>
                    <a:lnTo>
                      <a:pt x="242888" y="604838"/>
                    </a:lnTo>
                    <a:lnTo>
                      <a:pt x="152400" y="0"/>
                    </a:lnTo>
                    <a:lnTo>
                      <a:pt x="52388" y="0"/>
                    </a:lnTo>
                    <a:close/>
                  </a:path>
                </a:pathLst>
              </a:cu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cxnSp>
            <p:nvCxnSpPr>
              <p:cNvPr id="63" name="Connettore diritto 44"/>
              <p:cNvCxnSpPr>
                <a:stCxn id="62" idx="7"/>
              </p:cNvCxnSpPr>
              <p:nvPr/>
            </p:nvCxnSpPr>
            <p:spPr bwMode="auto">
              <a:xfrm>
                <a:off x="5996008" y="5586411"/>
                <a:ext cx="847725" cy="4762"/>
              </a:xfrm>
              <a:prstGeom prst="line">
                <a:avLst/>
              </a:prstGeom>
              <a:solidFill>
                <a:schemeClr val="accent1"/>
              </a:solidFill>
              <a:ln w="19050" cap="flat" cmpd="sng" algn="ctr">
                <a:solidFill>
                  <a:srgbClr val="000000"/>
                </a:solidFill>
                <a:prstDash val="solid"/>
                <a:round/>
                <a:headEnd type="none" w="med" len="med"/>
                <a:tailEnd type="none" w="med" len="med"/>
              </a:ln>
              <a:effectLst/>
            </p:spPr>
          </p:cxnSp>
          <p:cxnSp>
            <p:nvCxnSpPr>
              <p:cNvPr id="64" name="Connettore diritto 45"/>
              <p:cNvCxnSpPr>
                <a:stCxn id="62" idx="0"/>
              </p:cNvCxnSpPr>
              <p:nvPr/>
            </p:nvCxnSpPr>
            <p:spPr bwMode="auto">
              <a:xfrm flipH="1" flipV="1">
                <a:off x="4919683" y="4549615"/>
                <a:ext cx="885825" cy="431958"/>
              </a:xfrm>
              <a:prstGeom prst="line">
                <a:avLst/>
              </a:prstGeom>
              <a:solidFill>
                <a:schemeClr val="accent1"/>
              </a:solidFill>
              <a:ln w="19050" cap="flat" cmpd="sng" algn="ctr">
                <a:solidFill>
                  <a:srgbClr val="000000"/>
                </a:solidFill>
                <a:prstDash val="solid"/>
                <a:round/>
                <a:headEnd type="none" w="med" len="med"/>
                <a:tailEnd type="none" w="med" len="med"/>
              </a:ln>
              <a:effectLst/>
            </p:spPr>
          </p:cxnSp>
          <p:cxnSp>
            <p:nvCxnSpPr>
              <p:cNvPr id="65" name="Connettore diritto 46"/>
              <p:cNvCxnSpPr/>
              <p:nvPr/>
            </p:nvCxnSpPr>
            <p:spPr bwMode="auto">
              <a:xfrm>
                <a:off x="4919683" y="6397552"/>
                <a:ext cx="1944000" cy="0"/>
              </a:xfrm>
              <a:prstGeom prst="line">
                <a:avLst/>
              </a:prstGeom>
              <a:solidFill>
                <a:schemeClr val="accent1"/>
              </a:solidFill>
              <a:ln w="12700" cap="flat" cmpd="sng" algn="ctr">
                <a:solidFill>
                  <a:srgbClr val="000000"/>
                </a:solidFill>
                <a:prstDash val="solid"/>
                <a:round/>
                <a:headEnd type="none" w="med" len="med"/>
                <a:tailEnd type="none" w="med" len="med"/>
              </a:ln>
              <a:effectLst/>
            </p:spPr>
          </p:cxnSp>
          <p:cxnSp>
            <p:nvCxnSpPr>
              <p:cNvPr id="66" name="Connettore 2 65"/>
              <p:cNvCxnSpPr/>
              <p:nvPr/>
            </p:nvCxnSpPr>
            <p:spPr bwMode="auto">
              <a:xfrm>
                <a:off x="5915045" y="5800723"/>
                <a:ext cx="0" cy="588820"/>
              </a:xfrm>
              <a:prstGeom prst="straightConnector1">
                <a:avLst/>
              </a:prstGeom>
              <a:solidFill>
                <a:schemeClr val="accent1"/>
              </a:solidFill>
              <a:ln w="9525" cap="flat" cmpd="sng" algn="ctr">
                <a:solidFill>
                  <a:srgbClr val="000000"/>
                </a:solidFill>
                <a:prstDash val="solid"/>
                <a:round/>
                <a:headEnd type="arrow" w="med" len="med"/>
                <a:tailEnd type="arrow" w="med" len="med"/>
              </a:ln>
              <a:effectLst/>
            </p:spPr>
          </p:cxnSp>
          <p:sp>
            <p:nvSpPr>
              <p:cNvPr id="67" name="CasellaDiTesto 66"/>
              <p:cNvSpPr txBox="1"/>
              <p:nvPr/>
            </p:nvSpPr>
            <p:spPr>
              <a:xfrm>
                <a:off x="5802630" y="5945766"/>
                <a:ext cx="239415" cy="276999"/>
              </a:xfrm>
              <a:prstGeom prst="rect">
                <a:avLst/>
              </a:prstGeom>
              <a:solidFill>
                <a:schemeClr val="accent1"/>
              </a:solidFill>
            </p:spPr>
            <p:txBody>
              <a:bodyPr wrap="none" lIns="36000" tIns="0" rIns="36000" bIns="0" rtlCol="0">
                <a:spAutoFit/>
              </a:bodyPr>
              <a:lstStyle/>
              <a:p>
                <a:r>
                  <a:rPr lang="it-IT" dirty="0" smtClean="0">
                    <a:solidFill>
                      <a:srgbClr val="000000"/>
                    </a:solidFill>
                    <a:latin typeface="Arial" panose="020B0604020202020204" pitchFamily="34" charset="0"/>
                    <a:cs typeface="Arial" panose="020B0604020202020204" pitchFamily="34" charset="0"/>
                  </a:rPr>
                  <a:t>H</a:t>
                </a:r>
                <a:endParaRPr lang="it-IT" dirty="0">
                  <a:solidFill>
                    <a:srgbClr val="000000"/>
                  </a:solidFill>
                  <a:latin typeface="Arial" panose="020B0604020202020204" pitchFamily="34" charset="0"/>
                  <a:cs typeface="Arial" panose="020B0604020202020204" pitchFamily="34" charset="0"/>
                </a:endParaRPr>
              </a:p>
            </p:txBody>
          </p:sp>
          <p:cxnSp>
            <p:nvCxnSpPr>
              <p:cNvPr id="68" name="Connettore diritto 50"/>
              <p:cNvCxnSpPr/>
              <p:nvPr/>
            </p:nvCxnSpPr>
            <p:spPr bwMode="auto">
              <a:xfrm>
                <a:off x="4916353" y="5571731"/>
                <a:ext cx="900000" cy="4762"/>
              </a:xfrm>
              <a:prstGeom prst="line">
                <a:avLst/>
              </a:prstGeom>
              <a:solidFill>
                <a:schemeClr val="accent1"/>
              </a:solidFill>
              <a:ln w="19050" cap="flat" cmpd="sng" algn="ctr">
                <a:solidFill>
                  <a:srgbClr val="000000"/>
                </a:solidFill>
                <a:prstDash val="solid"/>
                <a:round/>
                <a:headEnd type="none" w="med" len="med"/>
                <a:tailEnd type="none" w="med" len="med"/>
              </a:ln>
              <a:effectLst/>
            </p:spPr>
          </p:cxnSp>
          <p:sp>
            <p:nvSpPr>
              <p:cNvPr id="69" name="Rettangolo 68"/>
              <p:cNvSpPr/>
              <p:nvPr/>
            </p:nvSpPr>
            <p:spPr bwMode="auto">
              <a:xfrm>
                <a:off x="4919683" y="6408554"/>
                <a:ext cx="1944000" cy="262890"/>
              </a:xfrm>
              <a:prstGeom prst="rect">
                <a:avLst/>
              </a:prstGeom>
              <a:pattFill prst="weave">
                <a:fgClr>
                  <a:srgbClr val="996633"/>
                </a:fgClr>
                <a:bgClr>
                  <a:schemeClr val="accent1"/>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grpSp>
        <p:grpSp>
          <p:nvGrpSpPr>
            <p:cNvPr id="46" name="Gruppo 45"/>
            <p:cNvGrpSpPr/>
            <p:nvPr/>
          </p:nvGrpSpPr>
          <p:grpSpPr>
            <a:xfrm>
              <a:off x="1133475" y="4108853"/>
              <a:ext cx="2470435" cy="2441150"/>
              <a:chOff x="1663700" y="4546600"/>
              <a:chExt cx="1939466" cy="2122698"/>
            </a:xfrm>
          </p:grpSpPr>
          <p:sp>
            <p:nvSpPr>
              <p:cNvPr id="51" name="Rettangolo 50"/>
              <p:cNvSpPr/>
              <p:nvPr/>
            </p:nvSpPr>
            <p:spPr bwMode="auto">
              <a:xfrm>
                <a:off x="1679116" y="6406408"/>
                <a:ext cx="1924050" cy="262890"/>
              </a:xfrm>
              <a:prstGeom prst="rect">
                <a:avLst/>
              </a:prstGeom>
              <a:pattFill prst="weave">
                <a:fgClr>
                  <a:srgbClr val="996633"/>
                </a:fgClr>
                <a:bgClr>
                  <a:schemeClr val="accent1"/>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52" name="Figura a mano libera 51"/>
              <p:cNvSpPr/>
              <p:nvPr/>
            </p:nvSpPr>
            <p:spPr bwMode="auto">
              <a:xfrm>
                <a:off x="1663700" y="4546600"/>
                <a:ext cx="1936750" cy="1841500"/>
              </a:xfrm>
              <a:custGeom>
                <a:avLst/>
                <a:gdLst>
                  <a:gd name="connsiteX0" fmla="*/ 57150 w 1993900"/>
                  <a:gd name="connsiteY0" fmla="*/ 0 h 1841500"/>
                  <a:gd name="connsiteX1" fmla="*/ 946150 w 1993900"/>
                  <a:gd name="connsiteY1" fmla="*/ 450850 h 1841500"/>
                  <a:gd name="connsiteX2" fmla="*/ 946150 w 1993900"/>
                  <a:gd name="connsiteY2" fmla="*/ 1149350 h 1841500"/>
                  <a:gd name="connsiteX3" fmla="*/ 895350 w 1993900"/>
                  <a:gd name="connsiteY3" fmla="*/ 1149350 h 1841500"/>
                  <a:gd name="connsiteX4" fmla="*/ 895350 w 1993900"/>
                  <a:gd name="connsiteY4" fmla="*/ 1257300 h 1841500"/>
                  <a:gd name="connsiteX5" fmla="*/ 1238250 w 1993900"/>
                  <a:gd name="connsiteY5" fmla="*/ 1257300 h 1841500"/>
                  <a:gd name="connsiteX6" fmla="*/ 1238250 w 1993900"/>
                  <a:gd name="connsiteY6" fmla="*/ 1143000 h 1841500"/>
                  <a:gd name="connsiteX7" fmla="*/ 1155700 w 1993900"/>
                  <a:gd name="connsiteY7" fmla="*/ 1143000 h 1841500"/>
                  <a:gd name="connsiteX8" fmla="*/ 1155700 w 1993900"/>
                  <a:gd name="connsiteY8" fmla="*/ 1047750 h 1841500"/>
                  <a:gd name="connsiteX9" fmla="*/ 1993900 w 1993900"/>
                  <a:gd name="connsiteY9" fmla="*/ 1047750 h 1841500"/>
                  <a:gd name="connsiteX10" fmla="*/ 1993900 w 1993900"/>
                  <a:gd name="connsiteY10" fmla="*/ 1841500 h 1841500"/>
                  <a:gd name="connsiteX11" fmla="*/ 0 w 1993900"/>
                  <a:gd name="connsiteY11" fmla="*/ 1841500 h 1841500"/>
                  <a:gd name="connsiteX12" fmla="*/ 57150 w 1993900"/>
                  <a:gd name="connsiteY12" fmla="*/ 0 h 1841500"/>
                  <a:gd name="connsiteX0" fmla="*/ 0 w 1936750"/>
                  <a:gd name="connsiteY0" fmla="*/ 0 h 1841500"/>
                  <a:gd name="connsiteX1" fmla="*/ 889000 w 1936750"/>
                  <a:gd name="connsiteY1" fmla="*/ 450850 h 1841500"/>
                  <a:gd name="connsiteX2" fmla="*/ 889000 w 1936750"/>
                  <a:gd name="connsiteY2" fmla="*/ 1149350 h 1841500"/>
                  <a:gd name="connsiteX3" fmla="*/ 838200 w 1936750"/>
                  <a:gd name="connsiteY3" fmla="*/ 1149350 h 1841500"/>
                  <a:gd name="connsiteX4" fmla="*/ 838200 w 1936750"/>
                  <a:gd name="connsiteY4" fmla="*/ 1257300 h 1841500"/>
                  <a:gd name="connsiteX5" fmla="*/ 1181100 w 1936750"/>
                  <a:gd name="connsiteY5" fmla="*/ 1257300 h 1841500"/>
                  <a:gd name="connsiteX6" fmla="*/ 1181100 w 1936750"/>
                  <a:gd name="connsiteY6" fmla="*/ 1143000 h 1841500"/>
                  <a:gd name="connsiteX7" fmla="*/ 1098550 w 1936750"/>
                  <a:gd name="connsiteY7" fmla="*/ 1143000 h 1841500"/>
                  <a:gd name="connsiteX8" fmla="*/ 1098550 w 1936750"/>
                  <a:gd name="connsiteY8" fmla="*/ 1047750 h 1841500"/>
                  <a:gd name="connsiteX9" fmla="*/ 1936750 w 1936750"/>
                  <a:gd name="connsiteY9" fmla="*/ 1047750 h 1841500"/>
                  <a:gd name="connsiteX10" fmla="*/ 1936750 w 1936750"/>
                  <a:gd name="connsiteY10" fmla="*/ 1841500 h 1841500"/>
                  <a:gd name="connsiteX11" fmla="*/ 12700 w 1936750"/>
                  <a:gd name="connsiteY11" fmla="*/ 1841500 h 1841500"/>
                  <a:gd name="connsiteX12" fmla="*/ 0 w 1936750"/>
                  <a:gd name="connsiteY12" fmla="*/ 0 h 184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6750" h="1841500">
                    <a:moveTo>
                      <a:pt x="0" y="0"/>
                    </a:moveTo>
                    <a:lnTo>
                      <a:pt x="889000" y="450850"/>
                    </a:lnTo>
                    <a:lnTo>
                      <a:pt x="889000" y="1149350"/>
                    </a:lnTo>
                    <a:lnTo>
                      <a:pt x="838200" y="1149350"/>
                    </a:lnTo>
                    <a:lnTo>
                      <a:pt x="838200" y="1257300"/>
                    </a:lnTo>
                    <a:lnTo>
                      <a:pt x="1181100" y="1257300"/>
                    </a:lnTo>
                    <a:lnTo>
                      <a:pt x="1181100" y="1143000"/>
                    </a:lnTo>
                    <a:lnTo>
                      <a:pt x="1098550" y="1143000"/>
                    </a:lnTo>
                    <a:lnTo>
                      <a:pt x="1098550" y="1047750"/>
                    </a:lnTo>
                    <a:lnTo>
                      <a:pt x="1936750" y="1047750"/>
                    </a:lnTo>
                    <a:lnTo>
                      <a:pt x="1936750" y="1841500"/>
                    </a:lnTo>
                    <a:lnTo>
                      <a:pt x="12700" y="1841500"/>
                    </a:lnTo>
                    <a:cubicBezTo>
                      <a:pt x="8467" y="1227667"/>
                      <a:pt x="4233" y="613833"/>
                      <a:pt x="0" y="0"/>
                    </a:cubicBezTo>
                    <a:close/>
                  </a:path>
                </a:pathLst>
              </a:custGeom>
              <a:pattFill prst="pct70">
                <a:fgClr>
                  <a:srgbClr val="FF9933"/>
                </a:fgClr>
                <a:bgClr>
                  <a:srgbClr val="92D050"/>
                </a:bgClr>
              </a:patt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53" name="Figura a mano libera 52"/>
              <p:cNvSpPr/>
              <p:nvPr/>
            </p:nvSpPr>
            <p:spPr bwMode="auto">
              <a:xfrm>
                <a:off x="2505075" y="4981575"/>
                <a:ext cx="323850" cy="819150"/>
              </a:xfrm>
              <a:custGeom>
                <a:avLst/>
                <a:gdLst>
                  <a:gd name="connsiteX0" fmla="*/ 52388 w 323850"/>
                  <a:gd name="connsiteY0" fmla="*/ 0 h 819150"/>
                  <a:gd name="connsiteX1" fmla="*/ 52388 w 323850"/>
                  <a:gd name="connsiteY1" fmla="*/ 719138 h 819150"/>
                  <a:gd name="connsiteX2" fmla="*/ 0 w 323850"/>
                  <a:gd name="connsiteY2" fmla="*/ 719138 h 819150"/>
                  <a:gd name="connsiteX3" fmla="*/ 0 w 323850"/>
                  <a:gd name="connsiteY3" fmla="*/ 819150 h 819150"/>
                  <a:gd name="connsiteX4" fmla="*/ 323850 w 323850"/>
                  <a:gd name="connsiteY4" fmla="*/ 819150 h 819150"/>
                  <a:gd name="connsiteX5" fmla="*/ 323850 w 323850"/>
                  <a:gd name="connsiteY5" fmla="*/ 714375 h 819150"/>
                  <a:gd name="connsiteX6" fmla="*/ 242888 w 323850"/>
                  <a:gd name="connsiteY6" fmla="*/ 714375 h 819150"/>
                  <a:gd name="connsiteX7" fmla="*/ 242888 w 323850"/>
                  <a:gd name="connsiteY7" fmla="*/ 604838 h 819150"/>
                  <a:gd name="connsiteX8" fmla="*/ 152400 w 323850"/>
                  <a:gd name="connsiteY8" fmla="*/ 0 h 819150"/>
                  <a:gd name="connsiteX9" fmla="*/ 52388 w 323850"/>
                  <a:gd name="connsiteY9" fmla="*/ 0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3850" h="819150">
                    <a:moveTo>
                      <a:pt x="52388" y="0"/>
                    </a:moveTo>
                    <a:lnTo>
                      <a:pt x="52388" y="719138"/>
                    </a:lnTo>
                    <a:lnTo>
                      <a:pt x="0" y="719138"/>
                    </a:lnTo>
                    <a:lnTo>
                      <a:pt x="0" y="819150"/>
                    </a:lnTo>
                    <a:lnTo>
                      <a:pt x="323850" y="819150"/>
                    </a:lnTo>
                    <a:lnTo>
                      <a:pt x="323850" y="714375"/>
                    </a:lnTo>
                    <a:lnTo>
                      <a:pt x="242888" y="714375"/>
                    </a:lnTo>
                    <a:lnTo>
                      <a:pt x="242888" y="604838"/>
                    </a:lnTo>
                    <a:lnTo>
                      <a:pt x="152400" y="0"/>
                    </a:lnTo>
                    <a:lnTo>
                      <a:pt x="52388" y="0"/>
                    </a:lnTo>
                    <a:close/>
                  </a:path>
                </a:pathLst>
              </a:custGeom>
              <a:solidFill>
                <a:schemeClr val="accent5">
                  <a:lumMod val="75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cxnSp>
            <p:nvCxnSpPr>
              <p:cNvPr id="54" name="Connettore diritto 36"/>
              <p:cNvCxnSpPr>
                <a:stCxn id="53" idx="7"/>
              </p:cNvCxnSpPr>
              <p:nvPr/>
            </p:nvCxnSpPr>
            <p:spPr bwMode="auto">
              <a:xfrm>
                <a:off x="2747963" y="5586413"/>
                <a:ext cx="847725" cy="4762"/>
              </a:xfrm>
              <a:prstGeom prst="line">
                <a:avLst/>
              </a:prstGeom>
              <a:solidFill>
                <a:schemeClr val="accent1"/>
              </a:solidFill>
              <a:ln w="19050" cap="flat" cmpd="sng" algn="ctr">
                <a:solidFill>
                  <a:srgbClr val="000000"/>
                </a:solidFill>
                <a:prstDash val="solid"/>
                <a:round/>
                <a:headEnd type="none" w="med" len="med"/>
                <a:tailEnd type="none" w="med" len="med"/>
              </a:ln>
              <a:effectLst/>
            </p:spPr>
          </p:cxnSp>
          <p:cxnSp>
            <p:nvCxnSpPr>
              <p:cNvPr id="55" name="Connettore diritto 38"/>
              <p:cNvCxnSpPr>
                <a:stCxn id="53" idx="0"/>
              </p:cNvCxnSpPr>
              <p:nvPr/>
            </p:nvCxnSpPr>
            <p:spPr bwMode="auto">
              <a:xfrm flipH="1" flipV="1">
                <a:off x="1671638" y="4549617"/>
                <a:ext cx="885825" cy="431958"/>
              </a:xfrm>
              <a:prstGeom prst="line">
                <a:avLst/>
              </a:prstGeom>
              <a:solidFill>
                <a:schemeClr val="accent1"/>
              </a:solidFill>
              <a:ln w="19050" cap="flat" cmpd="sng" algn="ctr">
                <a:solidFill>
                  <a:srgbClr val="000000"/>
                </a:solidFill>
                <a:prstDash val="solid"/>
                <a:round/>
                <a:headEnd type="none" w="med" len="med"/>
                <a:tailEnd type="none" w="med" len="med"/>
              </a:ln>
              <a:effectLst/>
            </p:spPr>
          </p:cxnSp>
          <p:cxnSp>
            <p:nvCxnSpPr>
              <p:cNvPr id="56" name="Connettore diritto 39"/>
              <p:cNvCxnSpPr/>
              <p:nvPr/>
            </p:nvCxnSpPr>
            <p:spPr bwMode="auto">
              <a:xfrm>
                <a:off x="1684338" y="6397554"/>
                <a:ext cx="1908000" cy="0"/>
              </a:xfrm>
              <a:prstGeom prst="line">
                <a:avLst/>
              </a:prstGeom>
              <a:solidFill>
                <a:schemeClr val="accent1"/>
              </a:solidFill>
              <a:ln w="12700" cap="flat" cmpd="sng" algn="ctr">
                <a:solidFill>
                  <a:srgbClr val="000000"/>
                </a:solidFill>
                <a:prstDash val="solid"/>
                <a:round/>
                <a:headEnd type="none" w="med" len="med"/>
                <a:tailEnd type="none" w="med" len="med"/>
              </a:ln>
              <a:effectLst/>
            </p:spPr>
          </p:cxnSp>
          <p:cxnSp>
            <p:nvCxnSpPr>
              <p:cNvPr id="57" name="Connettore 2 56"/>
              <p:cNvCxnSpPr/>
              <p:nvPr/>
            </p:nvCxnSpPr>
            <p:spPr bwMode="auto">
              <a:xfrm>
                <a:off x="2355532" y="4981575"/>
                <a:ext cx="0" cy="1415979"/>
              </a:xfrm>
              <a:prstGeom prst="straightConnector1">
                <a:avLst/>
              </a:prstGeom>
              <a:solidFill>
                <a:schemeClr val="accent1"/>
              </a:solidFill>
              <a:ln w="9525" cap="flat" cmpd="sng" algn="ctr">
                <a:solidFill>
                  <a:srgbClr val="000000"/>
                </a:solidFill>
                <a:prstDash val="solid"/>
                <a:round/>
                <a:headEnd type="arrow" w="med" len="med"/>
                <a:tailEnd type="arrow" w="med" len="med"/>
              </a:ln>
              <a:effectLst/>
            </p:spPr>
          </p:cxnSp>
          <p:sp>
            <p:nvSpPr>
              <p:cNvPr id="58" name="CasellaDiTesto 57"/>
              <p:cNvSpPr txBox="1"/>
              <p:nvPr/>
            </p:nvSpPr>
            <p:spPr>
              <a:xfrm>
                <a:off x="2261553" y="5451898"/>
                <a:ext cx="187958" cy="240864"/>
              </a:xfrm>
              <a:prstGeom prst="rect">
                <a:avLst/>
              </a:prstGeom>
              <a:solidFill>
                <a:schemeClr val="accent1"/>
              </a:solidFill>
            </p:spPr>
            <p:txBody>
              <a:bodyPr wrap="none" lIns="36000" tIns="0" rIns="36000" bIns="0" rtlCol="0">
                <a:spAutoFit/>
              </a:bodyPr>
              <a:lstStyle/>
              <a:p>
                <a:pPr algn="ctr"/>
                <a:r>
                  <a:rPr lang="it-IT" dirty="0" smtClean="0">
                    <a:solidFill>
                      <a:srgbClr val="000000"/>
                    </a:solidFill>
                    <a:latin typeface="Arial" panose="020B0604020202020204" pitchFamily="34" charset="0"/>
                    <a:cs typeface="Arial" panose="020B0604020202020204" pitchFamily="34" charset="0"/>
                  </a:rPr>
                  <a:t>H</a:t>
                </a:r>
                <a:endParaRPr lang="it-IT" dirty="0">
                  <a:solidFill>
                    <a:srgbClr val="000000"/>
                  </a:solidFill>
                  <a:latin typeface="Arial" panose="020B0604020202020204" pitchFamily="34" charset="0"/>
                  <a:cs typeface="Arial" panose="020B0604020202020204" pitchFamily="34" charset="0"/>
                </a:endParaRPr>
              </a:p>
            </p:txBody>
          </p:sp>
          <p:cxnSp>
            <p:nvCxnSpPr>
              <p:cNvPr id="59" name="Connettore diritto 59"/>
              <p:cNvCxnSpPr/>
              <p:nvPr/>
            </p:nvCxnSpPr>
            <p:spPr bwMode="auto">
              <a:xfrm>
                <a:off x="2269513" y="4989193"/>
                <a:ext cx="180000" cy="0"/>
              </a:xfrm>
              <a:prstGeom prst="line">
                <a:avLst/>
              </a:prstGeom>
              <a:solidFill>
                <a:schemeClr val="accent1"/>
              </a:solidFill>
              <a:ln w="9525" cap="flat" cmpd="sng" algn="ctr">
                <a:solidFill>
                  <a:srgbClr val="000000"/>
                </a:solidFill>
                <a:prstDash val="solid"/>
                <a:round/>
                <a:headEnd type="none" w="med" len="med"/>
                <a:tailEnd type="none" w="med" len="med"/>
              </a:ln>
              <a:effectLst/>
            </p:spPr>
          </p:cxnSp>
        </p:grpSp>
        <p:sp>
          <p:nvSpPr>
            <p:cNvPr id="47" name="CasellaDiTesto 46"/>
            <p:cNvSpPr txBox="1"/>
            <p:nvPr/>
          </p:nvSpPr>
          <p:spPr>
            <a:xfrm>
              <a:off x="5457102" y="4011147"/>
              <a:ext cx="1146468" cy="307777"/>
            </a:xfrm>
            <a:prstGeom prst="rect">
              <a:avLst/>
            </a:prstGeom>
            <a:noFill/>
          </p:spPr>
          <p:txBody>
            <a:bodyPr vert="horz" wrap="none" rtlCol="0">
              <a:spAutoFit/>
            </a:bodyPr>
            <a:lstStyle/>
            <a:p>
              <a:r>
                <a:rPr lang="it-IT" sz="1400" b="1" dirty="0" smtClean="0">
                  <a:solidFill>
                    <a:srgbClr val="000000"/>
                  </a:solidFill>
                  <a:latin typeface="Arial Narrow" panose="020B0606020202030204" pitchFamily="34" charset="0"/>
                </a:rPr>
                <a:t>TERRAPIENO</a:t>
              </a:r>
              <a:endParaRPr lang="it-IT" sz="1400" b="1" dirty="0">
                <a:solidFill>
                  <a:srgbClr val="000000"/>
                </a:solidFill>
                <a:latin typeface="Arial Narrow" panose="020B0606020202030204" pitchFamily="34" charset="0"/>
              </a:endParaRPr>
            </a:p>
          </p:txBody>
        </p:sp>
        <p:sp>
          <p:nvSpPr>
            <p:cNvPr id="48" name="Figura a mano libera 47"/>
            <p:cNvSpPr/>
            <p:nvPr/>
          </p:nvSpPr>
          <p:spPr bwMode="auto">
            <a:xfrm>
              <a:off x="5202036" y="4278345"/>
              <a:ext cx="1364343" cy="275771"/>
            </a:xfrm>
            <a:custGeom>
              <a:avLst/>
              <a:gdLst>
                <a:gd name="connsiteX0" fmla="*/ 1364343 w 1364343"/>
                <a:gd name="connsiteY0" fmla="*/ 0 h 275771"/>
                <a:gd name="connsiteX1" fmla="*/ 290286 w 1364343"/>
                <a:gd name="connsiteY1" fmla="*/ 0 h 275771"/>
                <a:gd name="connsiteX2" fmla="*/ 14515 w 1364343"/>
                <a:gd name="connsiteY2" fmla="*/ 275771 h 275771"/>
                <a:gd name="connsiteX3" fmla="*/ 0 w 1364343"/>
                <a:gd name="connsiteY3" fmla="*/ 246743 h 275771"/>
              </a:gdLst>
              <a:ahLst/>
              <a:cxnLst>
                <a:cxn ang="0">
                  <a:pos x="connsiteX0" y="connsiteY0"/>
                </a:cxn>
                <a:cxn ang="0">
                  <a:pos x="connsiteX1" y="connsiteY1"/>
                </a:cxn>
                <a:cxn ang="0">
                  <a:pos x="connsiteX2" y="connsiteY2"/>
                </a:cxn>
                <a:cxn ang="0">
                  <a:pos x="connsiteX3" y="connsiteY3"/>
                </a:cxn>
              </a:cxnLst>
              <a:rect l="l" t="t" r="r" b="b"/>
              <a:pathLst>
                <a:path w="1364343" h="275771">
                  <a:moveTo>
                    <a:pt x="1364343" y="0"/>
                  </a:moveTo>
                  <a:lnTo>
                    <a:pt x="290286" y="0"/>
                  </a:lnTo>
                  <a:lnTo>
                    <a:pt x="14515" y="275771"/>
                  </a:lnTo>
                  <a:lnTo>
                    <a:pt x="0" y="246743"/>
                  </a:lnTo>
                </a:path>
              </a:pathLst>
            </a:custGeom>
            <a:no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it-IT" sz="2800" b="1" i="0" u="none" strike="noStrike" cap="none" normalizeH="0" baseline="0" smtClean="0">
                <a:ln>
                  <a:noFill/>
                </a:ln>
                <a:solidFill>
                  <a:schemeClr val="tx1"/>
                </a:solidFill>
                <a:effectLst/>
                <a:latin typeface="Tahoma" pitchFamily="34" charset="0"/>
              </a:endParaRPr>
            </a:p>
          </p:txBody>
        </p:sp>
        <p:sp>
          <p:nvSpPr>
            <p:cNvPr id="49" name="CasellaDiTesto 48"/>
            <p:cNvSpPr txBox="1"/>
            <p:nvPr/>
          </p:nvSpPr>
          <p:spPr>
            <a:xfrm>
              <a:off x="3588979" y="6158868"/>
              <a:ext cx="1083438" cy="307777"/>
            </a:xfrm>
            <a:prstGeom prst="rect">
              <a:avLst/>
            </a:prstGeom>
            <a:noFill/>
          </p:spPr>
          <p:txBody>
            <a:bodyPr vert="horz" wrap="none" rtlCol="0">
              <a:spAutoFit/>
            </a:bodyPr>
            <a:lstStyle/>
            <a:p>
              <a:r>
                <a:rPr lang="it-IT" sz="1400" b="1" dirty="0" smtClean="0">
                  <a:solidFill>
                    <a:srgbClr val="000000"/>
                  </a:solidFill>
                  <a:latin typeface="Arial Narrow" panose="020B0606020202030204" pitchFamily="34" charset="0"/>
                </a:rPr>
                <a:t>SUBSTRATO</a:t>
              </a:r>
              <a:endParaRPr lang="it-IT" sz="1400" b="1" dirty="0">
                <a:solidFill>
                  <a:srgbClr val="000000"/>
                </a:solidFill>
                <a:latin typeface="Arial Narrow" panose="020B0606020202030204" pitchFamily="34" charset="0"/>
              </a:endParaRPr>
            </a:p>
          </p:txBody>
        </p:sp>
        <p:cxnSp>
          <p:nvCxnSpPr>
            <p:cNvPr id="50" name="Connettore diritto 87"/>
            <p:cNvCxnSpPr/>
            <p:nvPr/>
          </p:nvCxnSpPr>
          <p:spPr bwMode="auto">
            <a:xfrm>
              <a:off x="3259756" y="6413743"/>
              <a:ext cx="1865122" cy="0"/>
            </a:xfrm>
            <a:prstGeom prst="line">
              <a:avLst/>
            </a:prstGeom>
            <a:solidFill>
              <a:schemeClr val="accent1"/>
            </a:solidFill>
            <a:ln w="9525" cap="flat" cmpd="sng" algn="ctr">
              <a:solidFill>
                <a:srgbClr val="000000"/>
              </a:solidFill>
              <a:prstDash val="solid"/>
              <a:round/>
              <a:headEnd type="none" w="med" len="med"/>
              <a:tailEnd type="none" w="med" len="med"/>
            </a:ln>
            <a:effectLst/>
          </p:spPr>
        </p:cxnSp>
      </p:grpSp>
      <p:sp>
        <p:nvSpPr>
          <p:cNvPr id="70" name="Rettangolo 508"/>
          <p:cNvSpPr>
            <a:spLocks noChangeArrowheads="1"/>
          </p:cNvSpPr>
          <p:nvPr/>
        </p:nvSpPr>
        <p:spPr bwMode="auto">
          <a:xfrm>
            <a:off x="289530" y="3341049"/>
            <a:ext cx="174689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69875" indent="-269875">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spcBef>
                <a:spcPct val="0"/>
              </a:spcBef>
              <a:spcAft>
                <a:spcPts val="600"/>
              </a:spcAft>
              <a:buNone/>
            </a:pPr>
            <a:r>
              <a:rPr lang="it-IT" altLang="it-IT" sz="1800" b="1" dirty="0" smtClean="0">
                <a:solidFill>
                  <a:srgbClr val="003053"/>
                </a:solidFill>
                <a:latin typeface="Century Gothic" panose="020B0502020202020204" pitchFamily="34" charset="0"/>
                <a:cs typeface="Arial" panose="020B0604020202020204" pitchFamily="34" charset="0"/>
                <a:sym typeface="Symbol" panose="05050102010706020507" pitchFamily="18" charset="2"/>
              </a:rPr>
              <a:t>QUOTA DI RIFERIMENTO DELLA PROFONDIT</a:t>
            </a:r>
            <a:r>
              <a:rPr lang="it-IT" altLang="it-IT" sz="1800" b="1" cap="all" dirty="0" smtClean="0">
                <a:solidFill>
                  <a:srgbClr val="003053"/>
                </a:solidFill>
                <a:latin typeface="Century Gothic" panose="020B0502020202020204" pitchFamily="34" charset="0"/>
                <a:cs typeface="Arial" panose="020B0604020202020204" pitchFamily="34" charset="0"/>
                <a:sym typeface="Symbol" panose="05050102010706020507" pitchFamily="18" charset="2"/>
              </a:rPr>
              <a:t>à</a:t>
            </a:r>
            <a:r>
              <a:rPr lang="it-IT" altLang="it-IT" sz="1800" b="1" dirty="0" smtClean="0">
                <a:solidFill>
                  <a:srgbClr val="003053"/>
                </a:solidFill>
                <a:latin typeface="Century Gothic" panose="020B0502020202020204" pitchFamily="34" charset="0"/>
                <a:cs typeface="Arial" panose="020B0604020202020204" pitchFamily="34" charset="0"/>
                <a:sym typeface="Symbol" panose="05050102010706020507" pitchFamily="18" charset="2"/>
              </a:rPr>
              <a:t> DEL SUBSTRATO</a:t>
            </a:r>
            <a:endParaRPr lang="it-IT" altLang="it-IT" sz="1800" b="1" dirty="0">
              <a:solidFill>
                <a:srgbClr val="003053"/>
              </a:solidFill>
              <a:latin typeface="Century Gothic" panose="020B0502020202020204" pitchFamily="34" charset="0"/>
              <a:cs typeface="Arial" panose="020B0604020202020204" pitchFamily="34" charset="0"/>
              <a:sym typeface="Symbol" panose="05050102010706020507" pitchFamily="18" charset="2"/>
            </a:endParaRPr>
          </a:p>
        </p:txBody>
      </p:sp>
      <p:sp>
        <p:nvSpPr>
          <p:cNvPr id="71" name="Rectangle 17"/>
          <p:cNvSpPr>
            <a:spLocks noChangeArrowheads="1"/>
          </p:cNvSpPr>
          <p:nvPr/>
        </p:nvSpPr>
        <p:spPr bwMode="auto">
          <a:xfrm>
            <a:off x="474235" y="918146"/>
            <a:ext cx="8382662" cy="400110"/>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000" b="1" i="0" u="none" strike="noStrike" kern="1200" cap="all" spc="0" normalizeH="0" baseline="0" noProof="0" dirty="0" smtClean="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rPr>
              <a:t>3.2.2 categorie di sottosuolo e condizioni topografiche</a:t>
            </a:r>
            <a:endParaRPr kumimoji="0" lang="it-IT" sz="2000" b="1" i="0" u="none" strike="noStrike" kern="1200" cap="all" spc="0" normalizeH="0" baseline="0" noProof="0" dirty="0">
              <a:ln>
                <a:noFill/>
              </a:ln>
              <a:solidFill>
                <a:srgbClr val="003257"/>
              </a:solidFill>
              <a:effectLst>
                <a:outerShdw blurRad="38100" dist="38100" dir="2700000" algn="tl">
                  <a:srgbClr val="000000">
                    <a:alpha val="43137"/>
                  </a:srgbClr>
                </a:outerShdw>
              </a:effectLst>
              <a:uLnTx/>
              <a:uFillTx/>
              <a:latin typeface="Century Gothic" panose="020B0502020202020204" pitchFamily="34" charset="0"/>
              <a:cs typeface="Tahoma" pitchFamily="34" charset="0"/>
            </a:endParaRPr>
          </a:p>
        </p:txBody>
      </p:sp>
      <p:sp>
        <p:nvSpPr>
          <p:cNvPr id="73" name="CasellaDiTesto 72"/>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2071458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2953"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10</a:t>
            </a:fld>
            <a:endParaRPr lang="it-IT" b="1" dirty="0">
              <a:solidFill>
                <a:schemeClr val="bg1"/>
              </a:solidFill>
              <a:latin typeface="Arial"/>
              <a:cs typeface="Arial"/>
            </a:endParaRPr>
          </a:p>
        </p:txBody>
      </p:sp>
      <p:graphicFrame>
        <p:nvGraphicFramePr>
          <p:cNvPr id="6" name="Tabella 5"/>
          <p:cNvGraphicFramePr>
            <a:graphicFrameLocks noGrp="1"/>
          </p:cNvGraphicFramePr>
          <p:nvPr>
            <p:extLst>
              <p:ext uri="{D42A27DB-BD31-4B8C-83A1-F6EECF244321}">
                <p14:modId xmlns:p14="http://schemas.microsoft.com/office/powerpoint/2010/main" val="2462025884"/>
              </p:ext>
            </p:extLst>
          </p:nvPr>
        </p:nvGraphicFramePr>
        <p:xfrm>
          <a:off x="151696" y="1512030"/>
          <a:ext cx="8737469" cy="5175504"/>
        </p:xfrm>
        <a:graphic>
          <a:graphicData uri="http://schemas.openxmlformats.org/drawingml/2006/table">
            <a:tbl>
              <a:tblPr firstRow="1" bandRow="1"/>
              <a:tblGrid>
                <a:gridCol w="1193916">
                  <a:extLst>
                    <a:ext uri="{9D8B030D-6E8A-4147-A177-3AD203B41FA5}">
                      <a16:colId xmlns:a16="http://schemas.microsoft.com/office/drawing/2014/main" xmlns="" val="20000"/>
                    </a:ext>
                  </a:extLst>
                </a:gridCol>
                <a:gridCol w="5211245">
                  <a:extLst>
                    <a:ext uri="{9D8B030D-6E8A-4147-A177-3AD203B41FA5}">
                      <a16:colId xmlns:a16="http://schemas.microsoft.com/office/drawing/2014/main" xmlns="" val="20001"/>
                    </a:ext>
                  </a:extLst>
                </a:gridCol>
                <a:gridCol w="777436">
                  <a:extLst>
                    <a:ext uri="{9D8B030D-6E8A-4147-A177-3AD203B41FA5}">
                      <a16:colId xmlns:a16="http://schemas.microsoft.com/office/drawing/2014/main" xmlns="" val="20002"/>
                    </a:ext>
                  </a:extLst>
                </a:gridCol>
                <a:gridCol w="777436">
                  <a:extLst>
                    <a:ext uri="{9D8B030D-6E8A-4147-A177-3AD203B41FA5}">
                      <a16:colId xmlns:a16="http://schemas.microsoft.com/office/drawing/2014/main" xmlns="" val="20003"/>
                    </a:ext>
                  </a:extLst>
                </a:gridCol>
                <a:gridCol w="777436">
                  <a:extLst>
                    <a:ext uri="{9D8B030D-6E8A-4147-A177-3AD203B41FA5}">
                      <a16:colId xmlns:a16="http://schemas.microsoft.com/office/drawing/2014/main" xmlns="" val="20004"/>
                    </a:ext>
                  </a:extLst>
                </a:gridCol>
              </a:tblGrid>
              <a:tr h="23118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80000"/>
                        </a:lnSpc>
                        <a:spcAft>
                          <a:spcPts val="0"/>
                        </a:spcAft>
                      </a:pPr>
                      <a:r>
                        <a:rPr lang="it-IT" sz="1800" dirty="0" smtClean="0">
                          <a:solidFill>
                            <a:srgbClr val="FFC000"/>
                          </a:solidFill>
                          <a:effectLst/>
                        </a:rPr>
                        <a:t>Categoria</a:t>
                      </a:r>
                      <a:endParaRPr lang="it-IT" sz="18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80000"/>
                        </a:lnSpc>
                        <a:spcAft>
                          <a:spcPts val="0"/>
                        </a:spcAft>
                      </a:pPr>
                      <a:r>
                        <a:rPr lang="it-IT" sz="1800" dirty="0">
                          <a:solidFill>
                            <a:srgbClr val="FFC000"/>
                          </a:solidFill>
                          <a:effectLst/>
                        </a:rPr>
                        <a:t>Descrizione</a:t>
                      </a:r>
                      <a:endParaRPr lang="it-IT" sz="18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80000"/>
                        </a:lnSpc>
                        <a:spcAft>
                          <a:spcPts val="0"/>
                        </a:spcAft>
                      </a:pPr>
                      <a:r>
                        <a:rPr lang="it-IT" sz="1800" dirty="0">
                          <a:solidFill>
                            <a:srgbClr val="FFC000"/>
                          </a:solidFill>
                          <a:effectLst/>
                        </a:rPr>
                        <a:t>V</a:t>
                      </a:r>
                      <a:r>
                        <a:rPr lang="it-IT" sz="1800" baseline="-25000" dirty="0">
                          <a:solidFill>
                            <a:srgbClr val="FFC000"/>
                          </a:solidFill>
                          <a:effectLst/>
                        </a:rPr>
                        <a:t>s,30</a:t>
                      </a:r>
                      <a:endParaRPr lang="it-IT" sz="1800" dirty="0">
                        <a:solidFill>
                          <a:srgbClr val="FFC000"/>
                        </a:solidFill>
                        <a:effectLst/>
                      </a:endParaRPr>
                    </a:p>
                    <a:p>
                      <a:pPr algn="ctr">
                        <a:lnSpc>
                          <a:spcPct val="80000"/>
                        </a:lnSpc>
                        <a:spcAft>
                          <a:spcPts val="0"/>
                        </a:spcAft>
                      </a:pPr>
                      <a:r>
                        <a:rPr lang="it-IT" sz="1800" dirty="0">
                          <a:solidFill>
                            <a:srgbClr val="FFC000"/>
                          </a:solidFill>
                          <a:effectLst/>
                        </a:rPr>
                        <a:t>[m/s]</a:t>
                      </a:r>
                      <a:endParaRPr lang="it-IT" sz="18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80000"/>
                        </a:lnSpc>
                        <a:spcAft>
                          <a:spcPts val="0"/>
                        </a:spcAft>
                      </a:pPr>
                      <a:r>
                        <a:rPr lang="it-IT" sz="1800" dirty="0">
                          <a:solidFill>
                            <a:srgbClr val="FFC000"/>
                          </a:solidFill>
                          <a:effectLst/>
                        </a:rPr>
                        <a:t>N</a:t>
                      </a:r>
                      <a:r>
                        <a:rPr lang="it-IT" sz="1800" baseline="-25000" dirty="0">
                          <a:solidFill>
                            <a:srgbClr val="FFC000"/>
                          </a:solidFill>
                          <a:effectLst/>
                        </a:rPr>
                        <a:t>SPT,30</a:t>
                      </a:r>
                      <a:endParaRPr lang="it-IT" sz="1800" dirty="0">
                        <a:solidFill>
                          <a:srgbClr val="FFC000"/>
                        </a:solidFill>
                        <a:effectLst/>
                      </a:endParaRPr>
                    </a:p>
                    <a:p>
                      <a:pPr algn="ctr">
                        <a:lnSpc>
                          <a:spcPct val="80000"/>
                        </a:lnSpc>
                        <a:spcAft>
                          <a:spcPts val="0"/>
                        </a:spcAft>
                      </a:pPr>
                      <a:r>
                        <a:rPr lang="it-IT" sz="1800" dirty="0">
                          <a:solidFill>
                            <a:srgbClr val="FFC000"/>
                          </a:solidFill>
                          <a:effectLst/>
                        </a:rPr>
                        <a:t>[-]</a:t>
                      </a:r>
                      <a:endParaRPr lang="it-IT" sz="18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lnSpc>
                          <a:spcPct val="80000"/>
                        </a:lnSpc>
                        <a:spcAft>
                          <a:spcPts val="0"/>
                        </a:spcAft>
                      </a:pPr>
                      <a:r>
                        <a:rPr lang="it-IT" sz="1800" dirty="0">
                          <a:solidFill>
                            <a:srgbClr val="FFC000"/>
                          </a:solidFill>
                          <a:effectLst/>
                        </a:rPr>
                        <a:t>c</a:t>
                      </a:r>
                      <a:r>
                        <a:rPr lang="it-IT" sz="1800" baseline="-25000" dirty="0">
                          <a:solidFill>
                            <a:srgbClr val="FFC000"/>
                          </a:solidFill>
                          <a:effectLst/>
                        </a:rPr>
                        <a:t>u,30</a:t>
                      </a:r>
                      <a:endParaRPr lang="it-IT" sz="1800" dirty="0">
                        <a:solidFill>
                          <a:srgbClr val="FFC000"/>
                        </a:solidFill>
                        <a:effectLst/>
                      </a:endParaRPr>
                    </a:p>
                    <a:p>
                      <a:pPr algn="ctr">
                        <a:lnSpc>
                          <a:spcPct val="80000"/>
                        </a:lnSpc>
                        <a:spcAft>
                          <a:spcPts val="0"/>
                        </a:spcAft>
                      </a:pPr>
                      <a:r>
                        <a:rPr lang="it-IT" sz="1800" dirty="0">
                          <a:solidFill>
                            <a:srgbClr val="FFC000"/>
                          </a:solidFill>
                          <a:effectLst/>
                        </a:rPr>
                        <a:t>[kPa]</a:t>
                      </a:r>
                      <a:endParaRPr lang="it-IT" sz="18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xmlns="" val="10000"/>
                  </a:ext>
                </a:extLst>
              </a:tr>
              <a:tr h="2853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b="1" dirty="0">
                          <a:solidFill>
                            <a:srgbClr val="000000"/>
                          </a:solidFill>
                          <a:effectLst/>
                        </a:rPr>
                        <a:t>A</a:t>
                      </a:r>
                      <a:endParaRPr lang="it-IT"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80000"/>
                        </a:lnSpc>
                        <a:spcAft>
                          <a:spcPts val="0"/>
                        </a:spcAft>
                      </a:pPr>
                      <a:r>
                        <a:rPr lang="it-IT" sz="1600" i="1" dirty="0">
                          <a:solidFill>
                            <a:srgbClr val="000000"/>
                          </a:solidFill>
                          <a:effectLst/>
                        </a:rPr>
                        <a:t>Ammassi rocciosi affioranti o terreni molto </a:t>
                      </a:r>
                      <a:r>
                        <a:rPr lang="it-IT" sz="1600" i="1" dirty="0" smtClean="0">
                          <a:solidFill>
                            <a:srgbClr val="000000"/>
                          </a:solidFill>
                          <a:effectLst/>
                        </a:rPr>
                        <a:t>rigidi</a:t>
                      </a:r>
                      <a:r>
                        <a:rPr lang="it-IT" sz="1600" dirty="0" smtClean="0">
                          <a:solidFill>
                            <a:srgbClr val="000000"/>
                          </a:solidFill>
                          <a:effectLst/>
                        </a:rPr>
                        <a:t>, con </a:t>
                      </a:r>
                      <a:r>
                        <a:rPr lang="it-IT" sz="1600" strike="sngStrike" dirty="0" smtClean="0">
                          <a:solidFill>
                            <a:srgbClr val="FF0000"/>
                          </a:solidFill>
                          <a:effectLst/>
                        </a:rPr>
                        <a:t>eventuale strato di alterazione</a:t>
                      </a:r>
                      <a:r>
                        <a:rPr lang="it-IT" sz="1600" dirty="0" smtClean="0">
                          <a:solidFill>
                            <a:srgbClr val="000000"/>
                          </a:solidFill>
                          <a:effectLst/>
                        </a:rPr>
                        <a:t>/</a:t>
                      </a:r>
                      <a:r>
                        <a:rPr lang="it-IT" sz="1600" dirty="0" smtClean="0">
                          <a:solidFill>
                            <a:srgbClr val="FF0000"/>
                          </a:solidFill>
                          <a:effectLst/>
                        </a:rPr>
                        <a:t>terreni di caratteristiche più scadenti </a:t>
                      </a:r>
                      <a:r>
                        <a:rPr lang="it-IT" sz="1600" dirty="0" smtClean="0">
                          <a:solidFill>
                            <a:srgbClr val="000000"/>
                          </a:solidFill>
                          <a:effectLst/>
                        </a:rPr>
                        <a:t>di </a:t>
                      </a:r>
                      <a:r>
                        <a:rPr lang="it-IT" sz="1600" dirty="0">
                          <a:solidFill>
                            <a:srgbClr val="000000"/>
                          </a:solidFill>
                          <a:effectLst/>
                        </a:rPr>
                        <a:t>spessore massimo pari a 3 </a:t>
                      </a:r>
                      <a:r>
                        <a:rPr lang="it-IT" sz="1600" dirty="0" smtClean="0">
                          <a:solidFill>
                            <a:srgbClr val="000000"/>
                          </a:solidFill>
                          <a:effectLst/>
                        </a:rPr>
                        <a:t>m</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a:solidFill>
                            <a:srgbClr val="000000"/>
                          </a:solidFill>
                          <a:effectLst/>
                        </a:rPr>
                        <a:t>&gt;800</a:t>
                      </a:r>
                      <a:endParaRPr lang="it-IT"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xmlns="" val="10001"/>
                  </a:ext>
                </a:extLst>
              </a:tr>
              <a:tr h="51654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b="1" dirty="0">
                          <a:solidFill>
                            <a:srgbClr val="000000"/>
                          </a:solidFill>
                          <a:effectLst/>
                        </a:rPr>
                        <a:t>B</a:t>
                      </a:r>
                      <a:endParaRPr lang="it-IT"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80000"/>
                        </a:lnSpc>
                        <a:spcAft>
                          <a:spcPts val="0"/>
                        </a:spcAft>
                      </a:pPr>
                      <a:r>
                        <a:rPr lang="it-IT" sz="1600" i="1" dirty="0">
                          <a:solidFill>
                            <a:srgbClr val="000000"/>
                          </a:solidFill>
                          <a:effectLst/>
                        </a:rPr>
                        <a:t>Rocce tenere e depositi di terreni a grana grossa molto addensati o terreni a grana fina molto consistenti</a:t>
                      </a:r>
                      <a:r>
                        <a:rPr lang="it-IT" sz="1600" dirty="0">
                          <a:solidFill>
                            <a:srgbClr val="000000"/>
                          </a:solidFill>
                          <a:effectLst/>
                        </a:rPr>
                        <a:t>, </a:t>
                      </a:r>
                      <a:r>
                        <a:rPr lang="it-IT" sz="1600" strike="sngStrike" baseline="0" dirty="0">
                          <a:solidFill>
                            <a:srgbClr val="FF0000"/>
                          </a:solidFill>
                          <a:effectLst/>
                        </a:rPr>
                        <a:t>con</a:t>
                      </a:r>
                      <a:r>
                        <a:rPr lang="it-IT" sz="1600" strike="sngStrike" baseline="0" dirty="0">
                          <a:solidFill>
                            <a:srgbClr val="000000"/>
                          </a:solidFill>
                          <a:effectLst/>
                        </a:rPr>
                        <a:t> </a:t>
                      </a:r>
                      <a:r>
                        <a:rPr lang="it-IT" sz="1600" strike="sngStrike" baseline="0" dirty="0">
                          <a:solidFill>
                            <a:srgbClr val="FF0000"/>
                          </a:solidFill>
                          <a:effectLst/>
                        </a:rPr>
                        <a:t>spessore &gt;30m</a:t>
                      </a:r>
                      <a:r>
                        <a:rPr lang="it-IT" sz="1600" dirty="0">
                          <a:solidFill>
                            <a:srgbClr val="000000"/>
                          </a:solidFill>
                          <a:effectLst/>
                        </a:rPr>
                        <a:t>, caratterizzati da un </a:t>
                      </a:r>
                      <a:r>
                        <a:rPr lang="it-IT" sz="1600" strike="sngStrike" dirty="0" smtClean="0">
                          <a:solidFill>
                            <a:srgbClr val="FF0000"/>
                          </a:solidFill>
                          <a:effectLst/>
                        </a:rPr>
                        <a:t>graduale</a:t>
                      </a:r>
                      <a:r>
                        <a:rPr lang="it-IT" sz="1600" dirty="0" smtClean="0">
                          <a:solidFill>
                            <a:srgbClr val="000000"/>
                          </a:solidFill>
                          <a:effectLst/>
                        </a:rPr>
                        <a:t> miglioramento </a:t>
                      </a:r>
                      <a:r>
                        <a:rPr lang="it-IT" sz="1600" dirty="0">
                          <a:solidFill>
                            <a:srgbClr val="000000"/>
                          </a:solidFill>
                          <a:effectLst/>
                        </a:rPr>
                        <a:t>delle proprietà meccaniche con la profondità </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a:solidFill>
                            <a:srgbClr val="000000"/>
                          </a:solidFill>
                          <a:effectLst/>
                        </a:rPr>
                        <a:t>360-800</a:t>
                      </a:r>
                      <a:endParaRPr lang="it-IT"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&gt;50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&gt;250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xmlns="" val="10002"/>
                  </a:ext>
                </a:extLst>
              </a:tr>
              <a:tr h="51654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b="1" dirty="0">
                          <a:solidFill>
                            <a:srgbClr val="000000"/>
                          </a:solidFill>
                          <a:effectLst/>
                        </a:rPr>
                        <a:t>C</a:t>
                      </a:r>
                      <a:endParaRPr lang="it-IT"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80000"/>
                        </a:lnSpc>
                        <a:spcAft>
                          <a:spcPts val="0"/>
                        </a:spcAft>
                      </a:pPr>
                      <a:r>
                        <a:rPr lang="it-IT" sz="1600" i="1" dirty="0">
                          <a:solidFill>
                            <a:srgbClr val="000000"/>
                          </a:solidFill>
                          <a:effectLst/>
                        </a:rPr>
                        <a:t>Depositi di terreni a grana grossa mediamente addensati o terreni a grana fina mediamente consistenti </a:t>
                      </a:r>
                      <a:r>
                        <a:rPr lang="it-IT" sz="1600" dirty="0">
                          <a:solidFill>
                            <a:srgbClr val="000000"/>
                          </a:solidFill>
                          <a:effectLst/>
                        </a:rPr>
                        <a:t>con spessore &gt;30m, caratterizzati da </a:t>
                      </a:r>
                      <a:r>
                        <a:rPr lang="it-IT" sz="1600" dirty="0" smtClean="0">
                          <a:solidFill>
                            <a:srgbClr val="000000"/>
                          </a:solidFill>
                          <a:effectLst/>
                        </a:rPr>
                        <a:t>un </a:t>
                      </a:r>
                      <a:r>
                        <a:rPr lang="it-IT" sz="1600" strike="sngStrike" dirty="0" smtClean="0">
                          <a:solidFill>
                            <a:srgbClr val="FF0000"/>
                          </a:solidFill>
                          <a:effectLst/>
                        </a:rPr>
                        <a:t>graduale</a:t>
                      </a:r>
                      <a:r>
                        <a:rPr lang="it-IT" sz="1600" dirty="0" smtClean="0">
                          <a:solidFill>
                            <a:srgbClr val="000000"/>
                          </a:solidFill>
                          <a:effectLst/>
                        </a:rPr>
                        <a:t> </a:t>
                      </a:r>
                      <a:r>
                        <a:rPr lang="it-IT" sz="1600" dirty="0">
                          <a:solidFill>
                            <a:srgbClr val="000000"/>
                          </a:solidFill>
                          <a:effectLst/>
                        </a:rPr>
                        <a:t>miglioramento delle proprietà meccaniche con la profondità </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a:solidFill>
                            <a:srgbClr val="000000"/>
                          </a:solidFill>
                          <a:effectLst/>
                        </a:rPr>
                        <a:t>180-360</a:t>
                      </a:r>
                      <a:endParaRPr lang="it-IT" sz="16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15-50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70-250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xmlns="" val="10003"/>
                  </a:ext>
                </a:extLst>
              </a:tr>
              <a:tr h="51654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b="1" dirty="0">
                          <a:solidFill>
                            <a:srgbClr val="000000"/>
                          </a:solidFill>
                          <a:effectLst/>
                        </a:rPr>
                        <a:t>D</a:t>
                      </a:r>
                      <a:endParaRPr lang="it-IT"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80000"/>
                        </a:lnSpc>
                        <a:spcAft>
                          <a:spcPts val="0"/>
                        </a:spcAft>
                      </a:pPr>
                      <a:r>
                        <a:rPr lang="it-IT" sz="1600" i="1" dirty="0">
                          <a:solidFill>
                            <a:srgbClr val="000000"/>
                          </a:solidFill>
                          <a:effectLst/>
                        </a:rPr>
                        <a:t>Depositi di terreni a grana grossa scarsamente addensati o di terreni a grana fina scarsamente consistenti</a:t>
                      </a:r>
                      <a:r>
                        <a:rPr lang="it-IT" sz="1600" dirty="0">
                          <a:solidFill>
                            <a:srgbClr val="000000"/>
                          </a:solidFill>
                          <a:effectLst/>
                        </a:rPr>
                        <a:t>, con spessore &gt;30m, caratterizzati da </a:t>
                      </a:r>
                      <a:r>
                        <a:rPr lang="it-IT" sz="1600" dirty="0" smtClean="0">
                          <a:solidFill>
                            <a:srgbClr val="000000"/>
                          </a:solidFill>
                          <a:effectLst/>
                        </a:rPr>
                        <a:t>un </a:t>
                      </a:r>
                      <a:r>
                        <a:rPr lang="it-IT" sz="1600" strike="sngStrike" dirty="0" smtClean="0">
                          <a:solidFill>
                            <a:srgbClr val="FF0000"/>
                          </a:solidFill>
                          <a:effectLst/>
                        </a:rPr>
                        <a:t>graduale</a:t>
                      </a:r>
                      <a:r>
                        <a:rPr lang="it-IT" sz="1600" dirty="0" smtClean="0">
                          <a:solidFill>
                            <a:srgbClr val="000000"/>
                          </a:solidFill>
                          <a:effectLst/>
                        </a:rPr>
                        <a:t> </a:t>
                      </a:r>
                      <a:r>
                        <a:rPr lang="it-IT" sz="1600" dirty="0">
                          <a:solidFill>
                            <a:srgbClr val="000000"/>
                          </a:solidFill>
                          <a:effectLst/>
                        </a:rPr>
                        <a:t>miglioramento delle proprietà meccaniche con la profondità </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strike="sngStrike" dirty="0">
                          <a:solidFill>
                            <a:srgbClr val="FF0000"/>
                          </a:solidFill>
                          <a:effectLst/>
                        </a:rPr>
                        <a:t>&lt;</a:t>
                      </a:r>
                      <a:r>
                        <a:rPr lang="it-IT" sz="1600" strike="sngStrike" dirty="0" smtClean="0">
                          <a:solidFill>
                            <a:srgbClr val="FF0000"/>
                          </a:solidFill>
                          <a:effectLst/>
                        </a:rPr>
                        <a:t>180</a:t>
                      </a:r>
                    </a:p>
                    <a:p>
                      <a:pPr algn="ctr">
                        <a:lnSpc>
                          <a:spcPct val="80000"/>
                        </a:lnSpc>
                        <a:spcAft>
                          <a:spcPts val="0"/>
                        </a:spcAft>
                      </a:pPr>
                      <a:r>
                        <a:rPr lang="it-IT" sz="1600" strike="noStrike"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100-180</a:t>
                      </a:r>
                      <a:endParaRPr lang="it-IT" sz="1600" strike="no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&lt;15</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&lt;70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xmlns="" val="10004"/>
                  </a:ext>
                </a:extLst>
              </a:tr>
              <a:tr h="2853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b="1" dirty="0">
                          <a:solidFill>
                            <a:srgbClr val="000000"/>
                          </a:solidFill>
                          <a:effectLst/>
                        </a:rPr>
                        <a:t>E</a:t>
                      </a:r>
                      <a:endParaRPr lang="it-IT"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80000"/>
                        </a:lnSpc>
                        <a:spcAft>
                          <a:spcPts val="0"/>
                        </a:spcAft>
                      </a:pPr>
                      <a:r>
                        <a:rPr lang="it-IT" sz="1600" i="1" dirty="0">
                          <a:solidFill>
                            <a:srgbClr val="000000"/>
                          </a:solidFill>
                          <a:effectLst/>
                        </a:rPr>
                        <a:t>Terreni riconducibili alle categorie C o D</a:t>
                      </a:r>
                      <a:r>
                        <a:rPr lang="it-IT" sz="1600" dirty="0">
                          <a:solidFill>
                            <a:srgbClr val="000000"/>
                          </a:solidFill>
                          <a:effectLst/>
                        </a:rPr>
                        <a:t>, con profondità del substrato non superiore a </a:t>
                      </a:r>
                      <a:r>
                        <a:rPr lang="it-IT" sz="1600" strike="sngStrike" baseline="0" dirty="0">
                          <a:solidFill>
                            <a:srgbClr val="FF0000"/>
                          </a:solidFill>
                          <a:effectLst/>
                        </a:rPr>
                        <a:t>20 </a:t>
                      </a:r>
                      <a:r>
                        <a:rPr lang="it-IT" sz="1600" strike="sngStrike" baseline="0" dirty="0" smtClean="0">
                          <a:solidFill>
                            <a:srgbClr val="FF0000"/>
                          </a:solidFill>
                          <a:effectLst/>
                        </a:rPr>
                        <a:t>m</a:t>
                      </a:r>
                      <a:r>
                        <a:rPr lang="it-IT" sz="1600" strike="noStrike" baseline="0" dirty="0" smtClean="0">
                          <a:solidFill>
                            <a:srgbClr val="FF0000"/>
                          </a:solidFill>
                          <a:effectLst/>
                        </a:rPr>
                        <a:t>  30m</a:t>
                      </a:r>
                      <a:endParaRPr lang="it-IT" sz="1600" strike="noStrike" baseline="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&lt;360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&lt;50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a:solidFill>
                            <a:srgbClr val="000000"/>
                          </a:solidFill>
                          <a:effectLst/>
                        </a:rPr>
                        <a:t>&lt;250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xmlns="" val="10005"/>
                  </a:ext>
                </a:extLst>
              </a:tr>
              <a:tr h="28536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S1</a:t>
                      </a:r>
                      <a:endParaRPr lang="it-IT"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80000"/>
                        </a:lnSpc>
                        <a:spcAft>
                          <a:spcPts val="0"/>
                        </a:spcAft>
                      </a:pPr>
                      <a:r>
                        <a:rPr lang="it-IT" sz="1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Depositi con strato</a:t>
                      </a:r>
                      <a:r>
                        <a:rPr lang="it-IT" sz="1600" baseline="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&gt;8m di argille poco consistenti o &gt;3m di torbe o materiali organici</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&lt;100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10-20</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xmlns="" val="10006"/>
                  </a:ext>
                </a:extLst>
              </a:tr>
              <a:tr h="21974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S2</a:t>
                      </a:r>
                      <a:endParaRPr lang="it-IT" sz="16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80000"/>
                        </a:lnSpc>
                        <a:spcAft>
                          <a:spcPts val="0"/>
                        </a:spcAft>
                      </a:pPr>
                      <a:r>
                        <a:rPr lang="it-IT" sz="1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Depositi suscettibili di liquefazione, argille sensitive o categorie di sottosuolo non</a:t>
                      </a:r>
                      <a:r>
                        <a:rPr lang="it-IT" sz="1600" baseline="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classificabili nei tipi precedenti</a:t>
                      </a:r>
                      <a:r>
                        <a:rPr lang="it-IT" sz="1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80000"/>
                        </a:lnSpc>
                        <a:spcAft>
                          <a:spcPts val="0"/>
                        </a:spcAft>
                      </a:pPr>
                      <a:r>
                        <a:rPr lang="it-IT" sz="160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it-IT" sz="16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xmlns="" val="10007"/>
                  </a:ext>
                </a:extLst>
              </a:tr>
            </a:tbl>
          </a:graphicData>
        </a:graphic>
      </p:graphicFrame>
      <p:sp>
        <p:nvSpPr>
          <p:cNvPr id="7" name="Rettangolo 3"/>
          <p:cNvSpPr>
            <a:spLocks noChangeArrowheads="1"/>
          </p:cNvSpPr>
          <p:nvPr/>
        </p:nvSpPr>
        <p:spPr bwMode="auto">
          <a:xfrm>
            <a:off x="0" y="844267"/>
            <a:ext cx="9144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0" fontAlgn="base" hangingPunct="0">
              <a:spcBef>
                <a:spcPct val="0"/>
              </a:spcBef>
              <a:spcAft>
                <a:spcPct val="0"/>
              </a:spcAft>
              <a:buFontTx/>
              <a:buNone/>
            </a:pPr>
            <a:r>
              <a:rPr lang="it-IT" altLang="it-IT" sz="1600" b="1" i="1" dirty="0" err="1" smtClean="0">
                <a:solidFill>
                  <a:srgbClr val="003053"/>
                </a:solidFill>
                <a:latin typeface="Tahoma" panose="020B0604030504040204" pitchFamily="34" charset="0"/>
                <a:cs typeface="Tahoma" panose="020B0604030504040204" pitchFamily="34" charset="0"/>
              </a:rPr>
              <a:t>Tab</a:t>
            </a:r>
            <a:r>
              <a:rPr lang="it-IT" altLang="it-IT" sz="1600" b="1" i="1" dirty="0" smtClean="0">
                <a:solidFill>
                  <a:srgbClr val="003053"/>
                </a:solidFill>
                <a:latin typeface="Tahoma" panose="020B0604030504040204" pitchFamily="34" charset="0"/>
                <a:cs typeface="Tahoma" panose="020B0604030504040204" pitchFamily="34" charset="0"/>
              </a:rPr>
              <a:t>. 3.2.II Categorie di sottosuolo </a:t>
            </a:r>
            <a:r>
              <a:rPr lang="it-IT" altLang="it-IT" sz="1600" b="1" i="1" dirty="0" smtClean="0">
                <a:solidFill>
                  <a:srgbClr val="C00000"/>
                </a:solidFill>
                <a:latin typeface="Tahoma" panose="020B0604030504040204" pitchFamily="34" charset="0"/>
                <a:cs typeface="Tahoma" panose="020B0604030504040204" pitchFamily="34" charset="0"/>
              </a:rPr>
              <a:t>che permettono l’utilizzo dell’approccio semplificato</a:t>
            </a:r>
          </a:p>
        </p:txBody>
      </p:sp>
      <p:grpSp>
        <p:nvGrpSpPr>
          <p:cNvPr id="8" name="Gruppo 7"/>
          <p:cNvGrpSpPr/>
          <p:nvPr/>
        </p:nvGrpSpPr>
        <p:grpSpPr>
          <a:xfrm>
            <a:off x="329787" y="1138968"/>
            <a:ext cx="8274567" cy="5396744"/>
            <a:chOff x="344777" y="1093998"/>
            <a:chExt cx="8274567" cy="5396744"/>
          </a:xfrm>
        </p:grpSpPr>
        <p:grpSp>
          <p:nvGrpSpPr>
            <p:cNvPr id="9" name="Gruppo 10"/>
            <p:cNvGrpSpPr>
              <a:grpSpLocks/>
            </p:cNvGrpSpPr>
            <p:nvPr/>
          </p:nvGrpSpPr>
          <p:grpSpPr bwMode="auto">
            <a:xfrm>
              <a:off x="7614696" y="1523846"/>
              <a:ext cx="1004648" cy="4077014"/>
              <a:chOff x="7629725" y="2491642"/>
              <a:chExt cx="725617" cy="3237850"/>
            </a:xfrm>
          </p:grpSpPr>
          <p:cxnSp>
            <p:nvCxnSpPr>
              <p:cNvPr id="18" name="Connettore 1 8"/>
              <p:cNvCxnSpPr/>
              <p:nvPr/>
            </p:nvCxnSpPr>
            <p:spPr>
              <a:xfrm>
                <a:off x="7629725" y="2491642"/>
                <a:ext cx="717678" cy="3229299"/>
              </a:xfrm>
              <a:prstGeom prst="line">
                <a:avLst/>
              </a:prstGeom>
              <a:noFill/>
              <a:ln w="76200" cap="flat" cmpd="sng" algn="ctr">
                <a:solidFill>
                  <a:srgbClr val="FF0000">
                    <a:alpha val="60000"/>
                  </a:srgbClr>
                </a:solidFill>
                <a:prstDash val="solid"/>
              </a:ln>
              <a:effectLst/>
            </p:spPr>
          </p:cxnSp>
          <p:cxnSp>
            <p:nvCxnSpPr>
              <p:cNvPr id="19" name="Connettore 1 9"/>
              <p:cNvCxnSpPr/>
              <p:nvPr/>
            </p:nvCxnSpPr>
            <p:spPr>
              <a:xfrm flipH="1">
                <a:off x="7637664" y="2500193"/>
                <a:ext cx="717678" cy="3229299"/>
              </a:xfrm>
              <a:prstGeom prst="line">
                <a:avLst/>
              </a:prstGeom>
              <a:noFill/>
              <a:ln w="76200" cap="flat" cmpd="sng" algn="ctr">
                <a:solidFill>
                  <a:srgbClr val="FF0000">
                    <a:alpha val="60000"/>
                  </a:srgbClr>
                </a:solidFill>
                <a:prstDash val="solid"/>
              </a:ln>
              <a:effectLst/>
            </p:spPr>
          </p:cxnSp>
        </p:grpSp>
        <p:grpSp>
          <p:nvGrpSpPr>
            <p:cNvPr id="13" name="Gruppo 11"/>
            <p:cNvGrpSpPr>
              <a:grpSpLocks/>
            </p:cNvGrpSpPr>
            <p:nvPr/>
          </p:nvGrpSpPr>
          <p:grpSpPr bwMode="auto">
            <a:xfrm rot="-5400000">
              <a:off x="4074334" y="2071951"/>
              <a:ext cx="689234" cy="8148348"/>
              <a:chOff x="7629725" y="2491642"/>
              <a:chExt cx="725617" cy="3237850"/>
            </a:xfrm>
          </p:grpSpPr>
          <p:cxnSp>
            <p:nvCxnSpPr>
              <p:cNvPr id="16" name="Connettore 1 12"/>
              <p:cNvCxnSpPr/>
              <p:nvPr/>
            </p:nvCxnSpPr>
            <p:spPr>
              <a:xfrm>
                <a:off x="7629725" y="2491642"/>
                <a:ext cx="716714" cy="3229674"/>
              </a:xfrm>
              <a:prstGeom prst="line">
                <a:avLst/>
              </a:prstGeom>
              <a:noFill/>
              <a:ln w="76200" cap="flat" cmpd="sng" algn="ctr">
                <a:solidFill>
                  <a:srgbClr val="FF0000">
                    <a:alpha val="60000"/>
                  </a:srgbClr>
                </a:solidFill>
                <a:prstDash val="solid"/>
              </a:ln>
              <a:effectLst/>
            </p:spPr>
          </p:cxnSp>
          <p:cxnSp>
            <p:nvCxnSpPr>
              <p:cNvPr id="17" name="Connettore 1 13"/>
              <p:cNvCxnSpPr/>
              <p:nvPr/>
            </p:nvCxnSpPr>
            <p:spPr>
              <a:xfrm flipH="1">
                <a:off x="7638628" y="2499818"/>
                <a:ext cx="716714" cy="3229674"/>
              </a:xfrm>
              <a:prstGeom prst="line">
                <a:avLst/>
              </a:prstGeom>
              <a:noFill/>
              <a:ln w="76200" cap="flat" cmpd="sng" algn="ctr">
                <a:solidFill>
                  <a:srgbClr val="FF0000">
                    <a:alpha val="60000"/>
                  </a:srgbClr>
                </a:solidFill>
                <a:prstDash val="solid"/>
              </a:ln>
              <a:effectLst/>
            </p:spPr>
          </p:cxnSp>
        </p:grpSp>
        <p:sp>
          <p:nvSpPr>
            <p:cNvPr id="14" name="Ovale 13"/>
            <p:cNvSpPr/>
            <p:nvPr/>
          </p:nvSpPr>
          <p:spPr>
            <a:xfrm>
              <a:off x="6644995" y="1451828"/>
              <a:ext cx="576000" cy="279400"/>
            </a:xfrm>
            <a:prstGeom prst="ellipse">
              <a:avLst/>
            </a:prstGeom>
            <a:noFill/>
            <a:ln w="38100" cap="flat" cmpd="sng" algn="ctr">
              <a:solidFill>
                <a:srgbClr val="FF3300"/>
              </a:solid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2800" b="1" i="0" u="none" strike="noStrike" kern="0" cap="none" spc="0" normalizeH="0" baseline="0" noProof="0">
                <a:ln>
                  <a:noFill/>
                </a:ln>
                <a:solidFill>
                  <a:srgbClr val="C00000"/>
                </a:solidFill>
                <a:effectLst/>
                <a:uLnTx/>
                <a:uFillTx/>
                <a:latin typeface="Calibri"/>
                <a:ea typeface="+mn-ea"/>
                <a:cs typeface="+mn-cs"/>
              </a:endParaRPr>
            </a:p>
          </p:txBody>
        </p:sp>
        <p:sp>
          <p:nvSpPr>
            <p:cNvPr id="15" name="Rettangolo 16"/>
            <p:cNvSpPr>
              <a:spLocks noChangeArrowheads="1"/>
            </p:cNvSpPr>
            <p:nvPr/>
          </p:nvSpPr>
          <p:spPr bwMode="auto">
            <a:xfrm>
              <a:off x="6827295" y="1093998"/>
              <a:ext cx="78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1" fontAlgn="base" latinLnBrk="0" hangingPunct="1">
                <a:lnSpc>
                  <a:spcPct val="80000"/>
                </a:lnSpc>
                <a:spcBef>
                  <a:spcPct val="0"/>
                </a:spcBef>
                <a:spcAft>
                  <a:spcPct val="0"/>
                </a:spcAft>
                <a:buClrTx/>
                <a:buSzTx/>
                <a:buFontTx/>
                <a:buNone/>
                <a:tabLst/>
                <a:defRPr/>
              </a:pPr>
              <a:r>
                <a:rPr kumimoji="0" lang="it-IT" altLang="it-IT" sz="2200" b="1" i="0" u="none" strike="noStrike" kern="0" cap="none" spc="0" normalizeH="0" baseline="0" noProof="0" dirty="0" err="1" smtClean="0">
                  <a:ln>
                    <a:noFill/>
                  </a:ln>
                  <a:solidFill>
                    <a:srgbClr val="C00000"/>
                  </a:solidFill>
                  <a:effectLst/>
                  <a:uLnTx/>
                  <a:uFillTx/>
                  <a:latin typeface="Calibri" panose="020F0502020204030204" pitchFamily="34" charset="0"/>
                </a:rPr>
                <a:t>V</a:t>
              </a:r>
              <a:r>
                <a:rPr kumimoji="0" lang="it-IT" altLang="it-IT" sz="2200" b="1" i="0" u="none" strike="noStrike" kern="0" cap="none" spc="0" normalizeH="0" baseline="-25000" noProof="0" dirty="0" err="1" smtClean="0">
                  <a:ln>
                    <a:noFill/>
                  </a:ln>
                  <a:solidFill>
                    <a:srgbClr val="C00000"/>
                  </a:solidFill>
                  <a:effectLst/>
                  <a:uLnTx/>
                  <a:uFillTx/>
                  <a:latin typeface="Calibri" panose="020F0502020204030204" pitchFamily="34" charset="0"/>
                </a:rPr>
                <a:t>S,eq</a:t>
              </a:r>
              <a:endParaRPr kumimoji="0" lang="it-IT" altLang="it-IT" sz="2200" b="1" i="0" u="none" strike="noStrike" kern="0" cap="none" spc="0" normalizeH="0" baseline="0" noProof="0" dirty="0" smtClean="0">
                <a:ln>
                  <a:noFill/>
                </a:ln>
                <a:solidFill>
                  <a:srgbClr val="C00000"/>
                </a:solidFill>
                <a:effectLst/>
                <a:uLnTx/>
                <a:uFillTx/>
                <a:latin typeface="Calibri" panose="020F0502020204030204" pitchFamily="34" charset="0"/>
              </a:endParaRPr>
            </a:p>
          </p:txBody>
        </p:sp>
      </p:grpSp>
      <p:sp>
        <p:nvSpPr>
          <p:cNvPr id="21" name="CasellaDiTesto 20"/>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3425974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8829" y="-1463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11</a:t>
            </a:fld>
            <a:endParaRPr lang="it-IT" b="1" dirty="0">
              <a:solidFill>
                <a:schemeClr val="bg1"/>
              </a:solidFill>
              <a:latin typeface="Arial"/>
              <a:cs typeface="Arial"/>
            </a:endParaRPr>
          </a:p>
        </p:txBody>
      </p:sp>
      <p:sp>
        <p:nvSpPr>
          <p:cNvPr id="6" name="Rettangolo 5"/>
          <p:cNvSpPr/>
          <p:nvPr/>
        </p:nvSpPr>
        <p:spPr>
          <a:xfrm>
            <a:off x="0" y="1145933"/>
            <a:ext cx="9144000" cy="677108"/>
          </a:xfrm>
          <a:prstGeom prst="rect">
            <a:avLst/>
          </a:prstGeom>
        </p:spPr>
        <p:txBody>
          <a:bodyPr wrap="square">
            <a:spAutoFit/>
          </a:bodyPr>
          <a:lstStyle/>
          <a:p>
            <a:pPr algn="ctr"/>
            <a:r>
              <a:rPr lang="it-IT" altLang="it-IT" b="1" i="1" dirty="0">
                <a:solidFill>
                  <a:srgbClr val="003053"/>
                </a:solidFill>
                <a:latin typeface="Tahoma" panose="020B0604030504040204" pitchFamily="34" charset="0"/>
                <a:cs typeface="Tahoma" panose="020B0604030504040204" pitchFamily="34" charset="0"/>
              </a:rPr>
              <a:t>Categorie di sottosuolo </a:t>
            </a:r>
            <a:r>
              <a:rPr lang="it-IT" altLang="it-IT" b="1" i="1" dirty="0">
                <a:solidFill>
                  <a:srgbClr val="C00000"/>
                </a:solidFill>
                <a:latin typeface="Tahoma" panose="020B0604030504040204" pitchFamily="34" charset="0"/>
                <a:cs typeface="Tahoma" panose="020B0604030504040204" pitchFamily="34" charset="0"/>
              </a:rPr>
              <a:t>che permettono l’utilizzo dell’approccio </a:t>
            </a:r>
            <a:r>
              <a:rPr lang="it-IT" altLang="it-IT" b="1" i="1" dirty="0" smtClean="0">
                <a:solidFill>
                  <a:srgbClr val="C00000"/>
                </a:solidFill>
                <a:latin typeface="Tahoma" panose="020B0604030504040204" pitchFamily="34" charset="0"/>
                <a:cs typeface="Tahoma" panose="020B0604030504040204" pitchFamily="34" charset="0"/>
              </a:rPr>
              <a:t>semplificato</a:t>
            </a:r>
          </a:p>
          <a:p>
            <a:pPr algn="ctr"/>
            <a:r>
              <a:rPr lang="it-IT" sz="2000" b="1" dirty="0" smtClean="0">
                <a:solidFill>
                  <a:srgbClr val="003053"/>
                </a:solidFill>
                <a:latin typeface="Tahoma" panose="020B0604030504040204" pitchFamily="34" charset="0"/>
                <a:cs typeface="Tahoma" panose="020B0604030504040204" pitchFamily="34" charset="0"/>
              </a:rPr>
              <a:t>(CONFRONTO NTC 2018/2008)</a:t>
            </a:r>
            <a:endParaRPr lang="it-IT" sz="2000" dirty="0">
              <a:solidFill>
                <a:srgbClr val="003053"/>
              </a:solidFill>
            </a:endParaRPr>
          </a:p>
        </p:txBody>
      </p:sp>
      <p:grpSp>
        <p:nvGrpSpPr>
          <p:cNvPr id="7" name="Gruppo 6"/>
          <p:cNvGrpSpPr/>
          <p:nvPr/>
        </p:nvGrpSpPr>
        <p:grpSpPr>
          <a:xfrm>
            <a:off x="889000" y="2062163"/>
            <a:ext cx="7162800" cy="4100893"/>
            <a:chOff x="889000" y="2062163"/>
            <a:chExt cx="7162800" cy="4100893"/>
          </a:xfrm>
        </p:grpSpPr>
        <p:grpSp>
          <p:nvGrpSpPr>
            <p:cNvPr id="8" name="Gruppo 7"/>
            <p:cNvGrpSpPr/>
            <p:nvPr/>
          </p:nvGrpSpPr>
          <p:grpSpPr>
            <a:xfrm>
              <a:off x="889000" y="2062163"/>
              <a:ext cx="7162800" cy="3952874"/>
              <a:chOff x="889000" y="2062163"/>
              <a:chExt cx="7162800" cy="3952874"/>
            </a:xfrm>
          </p:grpSpPr>
          <p:pic>
            <p:nvPicPr>
              <p:cNvPr id="16" name="Immagin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9000" y="2062163"/>
                <a:ext cx="7162800" cy="395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asellaDiTesto 24"/>
              <p:cNvSpPr txBox="1">
                <a:spLocks noChangeArrowheads="1"/>
              </p:cNvSpPr>
              <p:nvPr/>
            </p:nvSpPr>
            <p:spPr bwMode="auto">
              <a:xfrm>
                <a:off x="4834448" y="2286018"/>
                <a:ext cx="3545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it-IT" altLang="it-IT" sz="2200" b="0" i="0" u="none" strike="noStrike" kern="0" cap="none" spc="0" normalizeH="0" baseline="0" noProof="0" dirty="0" smtClean="0">
                    <a:ln>
                      <a:noFill/>
                    </a:ln>
                    <a:solidFill>
                      <a:srgbClr val="000000"/>
                    </a:solidFill>
                    <a:effectLst/>
                    <a:uLnTx/>
                    <a:uFillTx/>
                    <a:latin typeface="Tahoma" panose="020B0604030504040204" pitchFamily="34" charset="0"/>
                  </a:rPr>
                  <a:t>A</a:t>
                </a:r>
              </a:p>
            </p:txBody>
          </p:sp>
          <p:sp>
            <p:nvSpPr>
              <p:cNvPr id="18" name="CasellaDiTesto 25"/>
              <p:cNvSpPr txBox="1">
                <a:spLocks noChangeArrowheads="1"/>
              </p:cNvSpPr>
              <p:nvPr/>
            </p:nvSpPr>
            <p:spPr bwMode="auto">
              <a:xfrm>
                <a:off x="4836853" y="3299768"/>
                <a:ext cx="3513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it-IT" altLang="it-IT" sz="2200" b="0" i="0" u="none" strike="noStrike" kern="0" cap="none" spc="0" normalizeH="0" baseline="0" noProof="0" dirty="0" smtClean="0">
                    <a:ln>
                      <a:noFill/>
                    </a:ln>
                    <a:solidFill>
                      <a:srgbClr val="000000"/>
                    </a:solidFill>
                    <a:effectLst/>
                    <a:uLnTx/>
                    <a:uFillTx/>
                    <a:latin typeface="Tahoma" panose="020B0604030504040204" pitchFamily="34" charset="0"/>
                  </a:rPr>
                  <a:t>B</a:t>
                </a:r>
              </a:p>
            </p:txBody>
          </p:sp>
          <p:sp>
            <p:nvSpPr>
              <p:cNvPr id="19" name="CasellaDiTesto 26"/>
              <p:cNvSpPr txBox="1">
                <a:spLocks noChangeArrowheads="1"/>
              </p:cNvSpPr>
              <p:nvPr/>
            </p:nvSpPr>
            <p:spPr bwMode="auto">
              <a:xfrm>
                <a:off x="5540838" y="4293798"/>
                <a:ext cx="3545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it-IT" altLang="it-IT" sz="2200" b="0" i="0" u="none" strike="noStrike" kern="0" cap="none" spc="0" normalizeH="0" baseline="0" noProof="0" dirty="0" smtClean="0">
                    <a:ln>
                      <a:noFill/>
                    </a:ln>
                    <a:solidFill>
                      <a:srgbClr val="000000"/>
                    </a:solidFill>
                    <a:effectLst/>
                    <a:uLnTx/>
                    <a:uFillTx/>
                    <a:latin typeface="Tahoma" panose="020B0604030504040204" pitchFamily="34" charset="0"/>
                  </a:rPr>
                  <a:t>C</a:t>
                </a:r>
              </a:p>
            </p:txBody>
          </p:sp>
          <p:sp>
            <p:nvSpPr>
              <p:cNvPr id="20" name="CasellaDiTesto 28"/>
              <p:cNvSpPr txBox="1">
                <a:spLocks noChangeArrowheads="1"/>
              </p:cNvSpPr>
              <p:nvPr/>
            </p:nvSpPr>
            <p:spPr bwMode="auto">
              <a:xfrm>
                <a:off x="5569922" y="4723294"/>
                <a:ext cx="37542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it-IT" altLang="it-IT" sz="2200" b="0" i="0" u="none" strike="noStrike" kern="0" cap="none" spc="0" normalizeH="0" baseline="0" noProof="0" dirty="0" smtClean="0">
                    <a:ln>
                      <a:noFill/>
                    </a:ln>
                    <a:solidFill>
                      <a:srgbClr val="000000"/>
                    </a:solidFill>
                    <a:effectLst/>
                    <a:uLnTx/>
                    <a:uFillTx/>
                    <a:latin typeface="Tahoma" panose="020B0604030504040204" pitchFamily="34" charset="0"/>
                  </a:rPr>
                  <a:t>D</a:t>
                </a:r>
              </a:p>
            </p:txBody>
          </p:sp>
          <p:sp>
            <p:nvSpPr>
              <p:cNvPr id="21" name="CasellaDiTesto 29"/>
              <p:cNvSpPr txBox="1">
                <a:spLocks noChangeArrowheads="1"/>
              </p:cNvSpPr>
              <p:nvPr/>
            </p:nvSpPr>
            <p:spPr bwMode="auto">
              <a:xfrm>
                <a:off x="2623530" y="4431987"/>
                <a:ext cx="3433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it-IT" altLang="it-IT" sz="2200" b="0" i="0" u="none" strike="noStrike" kern="0" cap="none" spc="0" normalizeH="0" baseline="0" noProof="0" smtClean="0">
                    <a:ln>
                      <a:noFill/>
                    </a:ln>
                    <a:solidFill>
                      <a:srgbClr val="000000"/>
                    </a:solidFill>
                    <a:effectLst/>
                    <a:uLnTx/>
                    <a:uFillTx/>
                    <a:latin typeface="Tahoma" panose="020B0604030504040204" pitchFamily="34" charset="0"/>
                  </a:rPr>
                  <a:t>E</a:t>
                </a:r>
              </a:p>
            </p:txBody>
          </p:sp>
          <p:sp>
            <p:nvSpPr>
              <p:cNvPr id="22" name="Rettangolo 21"/>
              <p:cNvSpPr/>
              <p:nvPr/>
            </p:nvSpPr>
            <p:spPr bwMode="auto">
              <a:xfrm>
                <a:off x="3111500" y="4262438"/>
                <a:ext cx="576263" cy="809894"/>
              </a:xfrm>
              <a:prstGeom prst="rect">
                <a:avLst/>
              </a:prstGeom>
              <a:pattFill prst="wdDnDiag">
                <a:fgClr>
                  <a:sysClr val="windowText" lastClr="000000">
                    <a:lumMod val="65000"/>
                    <a:lumOff val="35000"/>
                  </a:sysClr>
                </a:fgClr>
                <a:bgClr>
                  <a:srgbClr val="C38649"/>
                </a:bgClr>
              </a:patt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2800" b="1" i="0" u="none" strike="noStrike" kern="0" cap="none" spc="0" normalizeH="0" baseline="0" noProof="0">
                  <a:ln>
                    <a:noFill/>
                  </a:ln>
                  <a:solidFill>
                    <a:prstClr val="white"/>
                  </a:solidFill>
                  <a:effectLst/>
                  <a:uLnTx/>
                  <a:uFillTx/>
                  <a:latin typeface="Calibri"/>
                  <a:ea typeface="+mn-ea"/>
                  <a:cs typeface="+mn-cs"/>
                </a:endParaRPr>
              </a:p>
            </p:txBody>
          </p:sp>
          <p:sp>
            <p:nvSpPr>
              <p:cNvPr id="23" name="Rettangolo 22"/>
              <p:cNvSpPr/>
              <p:nvPr/>
            </p:nvSpPr>
            <p:spPr bwMode="auto">
              <a:xfrm>
                <a:off x="2132013" y="2876550"/>
                <a:ext cx="1547812" cy="1363663"/>
              </a:xfrm>
              <a:prstGeom prst="rect">
                <a:avLst/>
              </a:prstGeom>
              <a:pattFill prst="wdDnDiag">
                <a:fgClr>
                  <a:sysClr val="windowText" lastClr="000000">
                    <a:lumMod val="65000"/>
                    <a:lumOff val="35000"/>
                  </a:sysClr>
                </a:fgClr>
                <a:bgClr>
                  <a:srgbClr val="FFDBB7"/>
                </a:bgClr>
              </a:pattFill>
              <a:ln w="25400" cap="flat" cmpd="sng" algn="ctr">
                <a:noFill/>
                <a:prstDash val="solid"/>
              </a:ln>
              <a:effectLst/>
            </p:spPr>
            <p:txBody>
              <a:bodyPr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it-IT" sz="2800" b="1" i="0" u="none" strike="noStrike" kern="0" cap="none" spc="0" normalizeH="0" baseline="0" noProof="0">
                  <a:ln>
                    <a:noFill/>
                  </a:ln>
                  <a:solidFill>
                    <a:prstClr val="white"/>
                  </a:solidFill>
                  <a:effectLst/>
                  <a:uLnTx/>
                  <a:uFillTx/>
                  <a:latin typeface="Calibri"/>
                  <a:ea typeface="+mn-ea"/>
                  <a:cs typeface="+mn-cs"/>
                </a:endParaRPr>
              </a:p>
            </p:txBody>
          </p:sp>
          <p:cxnSp>
            <p:nvCxnSpPr>
              <p:cNvPr id="24" name="Connettore diritto 44"/>
              <p:cNvCxnSpPr/>
              <p:nvPr/>
            </p:nvCxnSpPr>
            <p:spPr bwMode="auto">
              <a:xfrm flipV="1">
                <a:off x="2109788" y="5086350"/>
                <a:ext cx="5737225" cy="279400"/>
              </a:xfrm>
              <a:prstGeom prst="line">
                <a:avLst/>
              </a:prstGeom>
              <a:noFill/>
              <a:ln w="19050" cap="flat" cmpd="sng" algn="ctr">
                <a:solidFill>
                  <a:srgbClr val="FF0000"/>
                </a:solidFill>
                <a:prstDash val="solid"/>
              </a:ln>
              <a:effectLst/>
            </p:spPr>
          </p:cxnSp>
          <p:cxnSp>
            <p:nvCxnSpPr>
              <p:cNvPr id="25" name="Connettore diritto 45"/>
              <p:cNvCxnSpPr/>
              <p:nvPr/>
            </p:nvCxnSpPr>
            <p:spPr bwMode="auto">
              <a:xfrm>
                <a:off x="2109788" y="5072063"/>
                <a:ext cx="5724525" cy="306387"/>
              </a:xfrm>
              <a:prstGeom prst="line">
                <a:avLst/>
              </a:prstGeom>
              <a:noFill/>
              <a:ln w="19050" cap="flat" cmpd="sng" algn="ctr">
                <a:solidFill>
                  <a:srgbClr val="FF0000"/>
                </a:solidFill>
                <a:prstDash val="solid"/>
              </a:ln>
              <a:effectLst/>
            </p:spPr>
          </p:cxnSp>
        </p:grpSp>
        <p:grpSp>
          <p:nvGrpSpPr>
            <p:cNvPr id="9" name="Gruppo 8"/>
            <p:cNvGrpSpPr/>
            <p:nvPr/>
          </p:nvGrpSpPr>
          <p:grpSpPr>
            <a:xfrm>
              <a:off x="1643841" y="3440969"/>
              <a:ext cx="2529743" cy="2722087"/>
              <a:chOff x="1634697" y="3420062"/>
              <a:chExt cx="2529743" cy="2722087"/>
            </a:xfrm>
          </p:grpSpPr>
          <p:cxnSp>
            <p:nvCxnSpPr>
              <p:cNvPr id="13" name="Connettore 2 12"/>
              <p:cNvCxnSpPr/>
              <p:nvPr/>
            </p:nvCxnSpPr>
            <p:spPr bwMode="auto">
              <a:xfrm flipH="1" flipV="1">
                <a:off x="3291425" y="4814503"/>
                <a:ext cx="275294" cy="1061645"/>
              </a:xfrm>
              <a:prstGeom prst="straightConnector1">
                <a:avLst/>
              </a:prstGeom>
              <a:noFill/>
              <a:ln w="28575" cap="flat" cmpd="sng" algn="ctr">
                <a:solidFill>
                  <a:srgbClr val="4F81BD">
                    <a:lumMod val="75000"/>
                  </a:srgbClr>
                </a:solidFill>
                <a:prstDash val="solid"/>
                <a:tailEnd type="triangle"/>
              </a:ln>
              <a:effectLst/>
            </p:spPr>
          </p:cxnSp>
          <p:sp>
            <p:nvSpPr>
              <p:cNvPr id="14" name="Rettangolo 18"/>
              <p:cNvSpPr>
                <a:spLocks noChangeArrowheads="1"/>
              </p:cNvSpPr>
              <p:nvPr/>
            </p:nvSpPr>
            <p:spPr bwMode="auto">
              <a:xfrm>
                <a:off x="1634697" y="5803595"/>
                <a:ext cx="2529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it-IT" altLang="it-IT" sz="1600" b="1" i="1" u="none" strike="noStrike" kern="0" cap="none" spc="0" normalizeH="0" baseline="0" noProof="0" dirty="0" smtClean="0">
                    <a:ln>
                      <a:noFill/>
                    </a:ln>
                    <a:solidFill>
                      <a:srgbClr val="003053"/>
                    </a:solidFill>
                    <a:effectLst/>
                    <a:uLnTx/>
                    <a:uFillTx/>
                    <a:latin typeface="Tahoma" panose="020B0604030504040204" pitchFamily="34" charset="0"/>
                    <a:cs typeface="Tahoma" panose="020B0604030504040204" pitchFamily="34" charset="0"/>
                  </a:rPr>
                  <a:t>Lacune in</a:t>
                </a:r>
                <a:r>
                  <a:rPr lang="it-IT" altLang="it-IT" sz="1600" b="1" i="1" kern="0" dirty="0" smtClean="0">
                    <a:solidFill>
                      <a:srgbClr val="003053"/>
                    </a:solidFill>
                    <a:latin typeface="Tahoma" panose="020B0604030504040204" pitchFamily="34" charset="0"/>
                    <a:cs typeface="Tahoma" panose="020B0604030504040204" pitchFamily="34" charset="0"/>
                  </a:rPr>
                  <a:t> </a:t>
                </a:r>
                <a:r>
                  <a:rPr kumimoji="0" lang="it-IT" altLang="it-IT" sz="1600" b="1" i="1" u="none" strike="noStrike" kern="0" cap="none" spc="0" normalizeH="0" baseline="0" noProof="0" dirty="0" smtClean="0">
                    <a:ln>
                      <a:noFill/>
                    </a:ln>
                    <a:solidFill>
                      <a:srgbClr val="003053"/>
                    </a:solidFill>
                    <a:effectLst/>
                    <a:uLnTx/>
                    <a:uFillTx/>
                    <a:latin typeface="Tahoma" panose="020B0604030504040204" pitchFamily="34" charset="0"/>
                    <a:cs typeface="Tahoma" panose="020B0604030504040204" pitchFamily="34" charset="0"/>
                  </a:rPr>
                  <a:t>NTC 2008</a:t>
                </a:r>
              </a:p>
            </p:txBody>
          </p:sp>
          <p:cxnSp>
            <p:nvCxnSpPr>
              <p:cNvPr id="15" name="Connettore 2 14"/>
              <p:cNvCxnSpPr/>
              <p:nvPr/>
            </p:nvCxnSpPr>
            <p:spPr bwMode="auto">
              <a:xfrm flipH="1" flipV="1">
                <a:off x="3231101" y="3420062"/>
                <a:ext cx="335618" cy="2456086"/>
              </a:xfrm>
              <a:prstGeom prst="straightConnector1">
                <a:avLst/>
              </a:prstGeom>
              <a:noFill/>
              <a:ln w="28575" cap="flat" cmpd="sng" algn="ctr">
                <a:solidFill>
                  <a:srgbClr val="4F81BD">
                    <a:lumMod val="75000"/>
                  </a:srgbClr>
                </a:solidFill>
                <a:prstDash val="solid"/>
                <a:tailEnd type="triangle"/>
              </a:ln>
              <a:effectLst/>
            </p:spPr>
          </p:cxnSp>
        </p:grpSp>
      </p:grpSp>
      <p:sp>
        <p:nvSpPr>
          <p:cNvPr id="27" name="CasellaDiTesto 26"/>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12405007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5712" y="-13115"/>
            <a:ext cx="9170583" cy="6865200"/>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12</a:t>
            </a:fld>
            <a:endParaRPr lang="it-IT" b="1" dirty="0">
              <a:solidFill>
                <a:schemeClr val="bg1"/>
              </a:solidFill>
              <a:latin typeface="Arial"/>
              <a:cs typeface="Arial"/>
            </a:endParaRPr>
          </a:p>
        </p:txBody>
      </p:sp>
      <p:sp>
        <p:nvSpPr>
          <p:cNvPr id="6" name="Rectangle 17"/>
          <p:cNvSpPr>
            <a:spLocks noChangeArrowheads="1"/>
          </p:cNvSpPr>
          <p:nvPr/>
        </p:nvSpPr>
        <p:spPr bwMode="auto">
          <a:xfrm>
            <a:off x="2007705" y="872703"/>
            <a:ext cx="4631635" cy="461665"/>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400" b="1" i="0" u="none" strike="noStrike" kern="1200" spc="0" normalizeH="0" noProof="0" dirty="0" smtClean="0">
                <a:ln>
                  <a:noFill/>
                </a:ln>
                <a:solidFill>
                  <a:srgbClr val="C00000"/>
                </a:solidFill>
                <a:uLnTx/>
                <a:uFillTx/>
                <a:cs typeface="Tahoma" pitchFamily="34" charset="0"/>
              </a:rPr>
              <a:t>Principali novità</a:t>
            </a:r>
            <a:r>
              <a:rPr kumimoji="0" lang="it-IT" sz="2400" b="1" i="0" u="none" strike="noStrike" kern="1200" spc="0" normalizeH="0" baseline="0" noProof="0" dirty="0" smtClean="0">
                <a:ln>
                  <a:noFill/>
                </a:ln>
                <a:solidFill>
                  <a:srgbClr val="C00000"/>
                </a:solidFill>
                <a:uLnTx/>
                <a:uFillTx/>
                <a:cs typeface="Tahoma" pitchFamily="34" charset="0"/>
              </a:rPr>
              <a:t> nel paragrafo</a:t>
            </a:r>
            <a:r>
              <a:rPr kumimoji="0" lang="it-IT" sz="2400" b="1" i="0" u="none" strike="noStrike" kern="1200" spc="0" normalizeH="0" noProof="0" dirty="0" smtClean="0">
                <a:ln>
                  <a:noFill/>
                </a:ln>
                <a:solidFill>
                  <a:srgbClr val="C00000"/>
                </a:solidFill>
                <a:uLnTx/>
                <a:uFillTx/>
                <a:cs typeface="Tahoma" pitchFamily="34" charset="0"/>
              </a:rPr>
              <a:t> 3.2</a:t>
            </a:r>
            <a:endParaRPr kumimoji="0" lang="it-IT" sz="2400" b="1" i="0" u="none" strike="noStrike" kern="1200" spc="0" normalizeH="0" baseline="0" noProof="0" dirty="0">
              <a:ln>
                <a:noFill/>
              </a:ln>
              <a:solidFill>
                <a:srgbClr val="C00000"/>
              </a:solidFill>
              <a:uLnTx/>
              <a:uFillTx/>
              <a:cs typeface="Tahoma" pitchFamily="34" charset="0"/>
            </a:endParaRPr>
          </a:p>
        </p:txBody>
      </p:sp>
      <p:sp>
        <p:nvSpPr>
          <p:cNvPr id="3" name="CasellaDiTesto 2"/>
          <p:cNvSpPr txBox="1"/>
          <p:nvPr/>
        </p:nvSpPr>
        <p:spPr>
          <a:xfrm>
            <a:off x="611300" y="1653278"/>
            <a:ext cx="7939415" cy="5078313"/>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it-IT" sz="2400" b="1" dirty="0" smtClean="0">
                <a:solidFill>
                  <a:srgbClr val="003257"/>
                </a:solidFill>
              </a:rPr>
              <a:t>Si chiarisce meglio che le Categorie di Sottosuolo sono una seconda scelta rispetto all’analisi di RSL,</a:t>
            </a:r>
          </a:p>
          <a:p>
            <a:pPr marL="285750" indent="-285750">
              <a:spcAft>
                <a:spcPts val="1200"/>
              </a:spcAft>
              <a:buFont typeface="Arial" panose="020B0604020202020204" pitchFamily="34" charset="0"/>
              <a:buChar char="•"/>
            </a:pPr>
            <a:r>
              <a:rPr lang="it-IT" sz="2400" b="1" dirty="0" smtClean="0">
                <a:solidFill>
                  <a:srgbClr val="C00000"/>
                </a:solidFill>
              </a:rPr>
              <a:t>Si chiarisce meglio il senso di V</a:t>
            </a:r>
            <a:r>
              <a:rPr lang="it-IT" sz="2400" b="1" baseline="-25000" dirty="0" smtClean="0">
                <a:solidFill>
                  <a:srgbClr val="C00000"/>
                </a:solidFill>
              </a:rPr>
              <a:t>S,30</a:t>
            </a:r>
            <a:r>
              <a:rPr lang="it-IT" sz="2400" b="1" dirty="0" smtClean="0">
                <a:solidFill>
                  <a:srgbClr val="C00000"/>
                </a:solidFill>
              </a:rPr>
              <a:t> che diventa V</a:t>
            </a:r>
            <a:r>
              <a:rPr lang="it-IT" sz="2400" b="1" baseline="-25000" dirty="0" smtClean="0">
                <a:solidFill>
                  <a:srgbClr val="C00000"/>
                </a:solidFill>
              </a:rPr>
              <a:t>S,H</a:t>
            </a:r>
            <a:r>
              <a:rPr lang="it-IT" sz="2400" b="1" dirty="0" smtClean="0">
                <a:solidFill>
                  <a:srgbClr val="C00000"/>
                </a:solidFill>
              </a:rPr>
              <a:t>,  </a:t>
            </a:r>
          </a:p>
          <a:p>
            <a:pPr marL="285750" indent="-285750">
              <a:spcAft>
                <a:spcPts val="1200"/>
              </a:spcAft>
              <a:buFont typeface="Arial" panose="020B0604020202020204" pitchFamily="34" charset="0"/>
              <a:buChar char="•"/>
            </a:pPr>
            <a:r>
              <a:rPr lang="it-IT" sz="2400" b="1" dirty="0" smtClean="0">
                <a:solidFill>
                  <a:srgbClr val="003257"/>
                </a:solidFill>
              </a:rPr>
              <a:t>Si abolisce la classificazione sulla base di N</a:t>
            </a:r>
            <a:r>
              <a:rPr lang="it-IT" sz="2400" b="1" baseline="-25000" dirty="0" smtClean="0">
                <a:solidFill>
                  <a:srgbClr val="003257"/>
                </a:solidFill>
              </a:rPr>
              <a:t>SPT,30</a:t>
            </a:r>
            <a:r>
              <a:rPr lang="it-IT" sz="2400" b="1" dirty="0" smtClean="0">
                <a:solidFill>
                  <a:srgbClr val="003257"/>
                </a:solidFill>
              </a:rPr>
              <a:t> e c</a:t>
            </a:r>
            <a:r>
              <a:rPr lang="it-IT" sz="2400" b="1" baseline="-25000" dirty="0" smtClean="0">
                <a:solidFill>
                  <a:srgbClr val="003257"/>
                </a:solidFill>
              </a:rPr>
              <a:t>u,30</a:t>
            </a:r>
            <a:r>
              <a:rPr lang="it-IT" sz="2400" b="1" dirty="0" smtClean="0">
                <a:solidFill>
                  <a:srgbClr val="003257"/>
                </a:solidFill>
              </a:rPr>
              <a:t>,</a:t>
            </a:r>
          </a:p>
          <a:p>
            <a:pPr marL="285750" indent="-285750">
              <a:spcAft>
                <a:spcPts val="1200"/>
              </a:spcAft>
              <a:buFont typeface="Arial" panose="020B0604020202020204" pitchFamily="34" charset="0"/>
              <a:buChar char="•"/>
            </a:pPr>
            <a:r>
              <a:rPr lang="it-IT" sz="2400" b="1" dirty="0" smtClean="0">
                <a:solidFill>
                  <a:srgbClr val="C00000"/>
                </a:solidFill>
              </a:rPr>
              <a:t>Non si esclude l’uso di correlazioni empiriche per la classificazione semplificata,</a:t>
            </a:r>
          </a:p>
          <a:p>
            <a:pPr marL="285750" indent="-285750">
              <a:spcAft>
                <a:spcPts val="1200"/>
              </a:spcAft>
              <a:buFont typeface="Arial" panose="020B0604020202020204" pitchFamily="34" charset="0"/>
              <a:buChar char="•"/>
            </a:pPr>
            <a:r>
              <a:rPr lang="it-IT" sz="2400" b="1" dirty="0" smtClean="0">
                <a:solidFill>
                  <a:srgbClr val="003257"/>
                </a:solidFill>
              </a:rPr>
              <a:t>Si elimina la lacuna nella classificazione semplificata.</a:t>
            </a:r>
          </a:p>
          <a:p>
            <a:pPr marL="285750" indent="-285750">
              <a:spcAft>
                <a:spcPts val="1200"/>
              </a:spcAft>
              <a:buFont typeface="Arial" panose="020B0604020202020204" pitchFamily="34" charset="0"/>
              <a:buChar char="•"/>
            </a:pPr>
            <a:endParaRPr lang="it-IT" sz="2400" b="1" dirty="0">
              <a:solidFill>
                <a:srgbClr val="003257"/>
              </a:solidFill>
            </a:endParaRPr>
          </a:p>
          <a:p>
            <a:pPr>
              <a:spcAft>
                <a:spcPts val="1200"/>
              </a:spcAft>
            </a:pPr>
            <a:r>
              <a:rPr lang="it-IT" sz="2400" u="sng" dirty="0" smtClean="0">
                <a:solidFill>
                  <a:srgbClr val="336600"/>
                </a:solidFill>
              </a:rPr>
              <a:t>Osservazione critica</a:t>
            </a:r>
            <a:r>
              <a:rPr lang="it-IT" sz="2400" dirty="0" smtClean="0">
                <a:solidFill>
                  <a:srgbClr val="336600"/>
                </a:solidFill>
              </a:rPr>
              <a:t>: Perché è stato tolto l’aggettivo «</a:t>
            </a:r>
            <a:r>
              <a:rPr lang="it-IT" sz="2400" b="1" dirty="0" smtClean="0">
                <a:solidFill>
                  <a:srgbClr val="336600"/>
                </a:solidFill>
              </a:rPr>
              <a:t>graduale</a:t>
            </a:r>
            <a:r>
              <a:rPr lang="it-IT" sz="2400" dirty="0" smtClean="0">
                <a:solidFill>
                  <a:srgbClr val="336600"/>
                </a:solidFill>
              </a:rPr>
              <a:t>» per il miglioramento delle proprietà meccaniche con la profondità?</a:t>
            </a:r>
            <a:endParaRPr lang="it-IT" sz="2400" dirty="0">
              <a:solidFill>
                <a:srgbClr val="336600"/>
              </a:solidFill>
            </a:endParaRPr>
          </a:p>
        </p:txBody>
      </p:sp>
      <p:sp>
        <p:nvSpPr>
          <p:cNvPr id="8" name="CasellaDiTesto 7"/>
          <p:cNvSpPr txBox="1"/>
          <p:nvPr/>
        </p:nvSpPr>
        <p:spPr>
          <a:xfrm>
            <a:off x="5332049" y="-9427"/>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334214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87"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13</a:t>
            </a:fld>
            <a:endParaRPr lang="it-IT" b="1" dirty="0">
              <a:solidFill>
                <a:schemeClr val="bg1"/>
              </a:solidFill>
              <a:latin typeface="Arial"/>
              <a:cs typeface="Arial"/>
            </a:endParaRPr>
          </a:p>
        </p:txBody>
      </p:sp>
      <p:sp>
        <p:nvSpPr>
          <p:cNvPr id="6" name="Rectangle 17"/>
          <p:cNvSpPr>
            <a:spLocks noChangeArrowheads="1"/>
          </p:cNvSpPr>
          <p:nvPr/>
        </p:nvSpPr>
        <p:spPr bwMode="auto">
          <a:xfrm>
            <a:off x="1858618" y="872703"/>
            <a:ext cx="5188225" cy="461665"/>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400" b="1" i="0" u="none" strike="noStrike" kern="1200" spc="0" normalizeH="0" noProof="0" dirty="0" smtClean="0">
                <a:ln>
                  <a:noFill/>
                </a:ln>
                <a:solidFill>
                  <a:srgbClr val="C00000"/>
                </a:solidFill>
                <a:uLnTx/>
                <a:uFillTx/>
                <a:cs typeface="Tahoma" pitchFamily="34" charset="0"/>
              </a:rPr>
              <a:t>Capitolo 6: Progettazione geotecnica</a:t>
            </a:r>
            <a:endParaRPr kumimoji="0" lang="it-IT" sz="2400" b="1" i="0" u="none" strike="noStrike" kern="1200" spc="0" normalizeH="0" baseline="0" noProof="0" dirty="0">
              <a:ln>
                <a:noFill/>
              </a:ln>
              <a:solidFill>
                <a:srgbClr val="C00000"/>
              </a:solidFill>
              <a:uLnTx/>
              <a:uFillTx/>
              <a:cs typeface="Tahoma" pitchFamily="34" charset="0"/>
            </a:endParaRPr>
          </a:p>
        </p:txBody>
      </p:sp>
      <p:sp>
        <p:nvSpPr>
          <p:cNvPr id="7" name="CasellaDiTesto 6"/>
          <p:cNvSpPr txBox="1"/>
          <p:nvPr/>
        </p:nvSpPr>
        <p:spPr>
          <a:xfrm>
            <a:off x="596348" y="1409124"/>
            <a:ext cx="8097465" cy="461665"/>
          </a:xfrm>
          <a:prstGeom prst="rect">
            <a:avLst/>
          </a:prstGeom>
          <a:noFill/>
        </p:spPr>
        <p:txBody>
          <a:bodyPr wrap="square" rtlCol="0">
            <a:spAutoFit/>
          </a:bodyPr>
          <a:lstStyle/>
          <a:p>
            <a:pPr marL="357188" indent="-357188">
              <a:spcAft>
                <a:spcPts val="1200"/>
              </a:spcAft>
            </a:pPr>
            <a:r>
              <a:rPr lang="it-IT" sz="2400" b="1" dirty="0" smtClean="0">
                <a:solidFill>
                  <a:srgbClr val="003053"/>
                </a:solidFill>
                <a:cs typeface="Arial"/>
              </a:rPr>
              <a:t>Precisazioni </a:t>
            </a:r>
            <a:r>
              <a:rPr lang="it-IT" sz="2400" b="1" dirty="0">
                <a:solidFill>
                  <a:srgbClr val="003053"/>
                </a:solidFill>
                <a:cs typeface="Arial"/>
              </a:rPr>
              <a:t>su studio geologico e studio geotecnico</a:t>
            </a:r>
            <a:endParaRPr lang="it-IT" sz="2400" b="1" dirty="0">
              <a:solidFill>
                <a:srgbClr val="003257"/>
              </a:solidFill>
            </a:endParaRPr>
          </a:p>
        </p:txBody>
      </p:sp>
      <p:sp>
        <p:nvSpPr>
          <p:cNvPr id="3" name="CasellaDiTesto 2"/>
          <p:cNvSpPr txBox="1"/>
          <p:nvPr/>
        </p:nvSpPr>
        <p:spPr>
          <a:xfrm>
            <a:off x="596348" y="1890954"/>
            <a:ext cx="8175863" cy="1200329"/>
          </a:xfrm>
          <a:prstGeom prst="rect">
            <a:avLst/>
          </a:prstGeom>
          <a:noFill/>
        </p:spPr>
        <p:txBody>
          <a:bodyPr wrap="square" rtlCol="0">
            <a:spAutoFit/>
          </a:bodyPr>
          <a:lstStyle/>
          <a:p>
            <a:pPr>
              <a:spcAft>
                <a:spcPts val="600"/>
              </a:spcAft>
            </a:pPr>
            <a:r>
              <a:rPr lang="it-IT" sz="2400" dirty="0" smtClean="0">
                <a:solidFill>
                  <a:srgbClr val="003053"/>
                </a:solidFill>
              </a:rPr>
              <a:t>È ribadita una chiara distinzione e la complementarietà tra studio (e Relazione) geologica e studio (e Relazione) geotecnica, precisandone i contenuti (§ 6.2.1)</a:t>
            </a:r>
            <a:endParaRPr lang="it-IT" sz="2400" dirty="0">
              <a:solidFill>
                <a:srgbClr val="003053"/>
              </a:solidFill>
            </a:endParaRPr>
          </a:p>
        </p:txBody>
      </p:sp>
      <p:sp>
        <p:nvSpPr>
          <p:cNvPr id="13" name="CasellaDiTesto 12"/>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
        <p:nvSpPr>
          <p:cNvPr id="16" name="CasellaDiTesto 15"/>
          <p:cNvSpPr txBox="1"/>
          <p:nvPr/>
        </p:nvSpPr>
        <p:spPr>
          <a:xfrm>
            <a:off x="772998" y="4298623"/>
            <a:ext cx="3572759" cy="461665"/>
          </a:xfrm>
          <a:prstGeom prst="rect">
            <a:avLst/>
          </a:prstGeom>
          <a:noFill/>
        </p:spPr>
        <p:txBody>
          <a:bodyPr wrap="square" rtlCol="0">
            <a:spAutoFit/>
          </a:bodyPr>
          <a:lstStyle/>
          <a:p>
            <a:r>
              <a:rPr lang="it-IT" sz="2400" dirty="0">
                <a:solidFill>
                  <a:srgbClr val="003053"/>
                </a:solidFill>
              </a:rPr>
              <a:t>In particolare</a:t>
            </a:r>
            <a:r>
              <a:rPr lang="it-IT" sz="2400" dirty="0" smtClean="0">
                <a:solidFill>
                  <a:srgbClr val="003053"/>
                </a:solidFill>
              </a:rPr>
              <a:t>:</a:t>
            </a:r>
            <a:endParaRPr lang="it-IT" dirty="0"/>
          </a:p>
        </p:txBody>
      </p:sp>
    </p:spTree>
    <p:extLst>
      <p:ext uri="{BB962C8B-B14F-4D97-AF65-F5344CB8AC3E}">
        <p14:creationId xmlns:p14="http://schemas.microsoft.com/office/powerpoint/2010/main" val="256399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87"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14</a:t>
            </a:fld>
            <a:endParaRPr lang="it-IT" b="1" dirty="0">
              <a:solidFill>
                <a:schemeClr val="bg1"/>
              </a:solidFill>
              <a:latin typeface="Arial"/>
              <a:cs typeface="Arial"/>
            </a:endParaRPr>
          </a:p>
        </p:txBody>
      </p:sp>
      <p:sp>
        <p:nvSpPr>
          <p:cNvPr id="9" name="CasellaDiTesto 8"/>
          <p:cNvSpPr txBox="1"/>
          <p:nvPr/>
        </p:nvSpPr>
        <p:spPr>
          <a:xfrm>
            <a:off x="470470" y="3494105"/>
            <a:ext cx="8371872" cy="1938992"/>
          </a:xfrm>
          <a:prstGeom prst="rect">
            <a:avLst/>
          </a:prstGeom>
          <a:solidFill>
            <a:schemeClr val="bg1"/>
          </a:solidFill>
        </p:spPr>
        <p:txBody>
          <a:bodyPr wrap="square" rtlCol="0">
            <a:spAutoFit/>
          </a:bodyPr>
          <a:lstStyle/>
          <a:p>
            <a:pPr>
              <a:spcAft>
                <a:spcPts val="600"/>
              </a:spcAft>
            </a:pPr>
            <a:r>
              <a:rPr lang="it-IT" sz="2400" b="1" dirty="0" smtClean="0">
                <a:solidFill>
                  <a:srgbClr val="003053"/>
                </a:solidFill>
              </a:rPr>
              <a:t>Lo studio geotecnico comprende la programmazione e interpretazione delle indagini geotecniche (comprese quelle per la RSL) per la caratterizzazione geotecnica del volume significativo e la definizione del modello geotecnico, ed i calcoli e le verifiche delle opere geotecniche.</a:t>
            </a:r>
          </a:p>
        </p:txBody>
      </p:sp>
      <p:sp>
        <p:nvSpPr>
          <p:cNvPr id="13" name="CasellaDiTesto 12"/>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
        <p:nvSpPr>
          <p:cNvPr id="4" name="CasellaDiTesto 3"/>
          <p:cNvSpPr txBox="1"/>
          <p:nvPr/>
        </p:nvSpPr>
        <p:spPr>
          <a:xfrm>
            <a:off x="498210" y="780834"/>
            <a:ext cx="8344132" cy="2954655"/>
          </a:xfrm>
          <a:prstGeom prst="rect">
            <a:avLst/>
          </a:prstGeom>
          <a:noFill/>
        </p:spPr>
        <p:txBody>
          <a:bodyPr wrap="square" rtlCol="0">
            <a:spAutoFit/>
          </a:bodyPr>
          <a:lstStyle/>
          <a:p>
            <a:r>
              <a:rPr lang="it-IT" sz="2400" dirty="0">
                <a:solidFill>
                  <a:srgbClr val="003053"/>
                </a:solidFill>
              </a:rPr>
              <a:t>La Relazione geologica comprende «</a:t>
            </a:r>
            <a:r>
              <a:rPr lang="it-IT" sz="2400" b="1" i="1" dirty="0">
                <a:solidFill>
                  <a:srgbClr val="003053"/>
                </a:solidFill>
              </a:rPr>
              <a:t>la identificazione delle formazioni presenti nel sito, lo studio dei tipi litologici, della struttura del sottosuolo e dei caratteri fisici degli ammassi, definisce il modello geologico del sottosuolo, illustra e caratterizza gli aspetti stratigrafici, strutturali, idrogeologici, geomorfologici, nonché i conseguenti livelli delle pericolosità geologiche.</a:t>
            </a:r>
            <a:r>
              <a:rPr lang="it-IT" sz="2400" i="1" dirty="0">
                <a:solidFill>
                  <a:srgbClr val="003053"/>
                </a:solidFill>
              </a:rPr>
              <a:t>»</a:t>
            </a:r>
            <a:endParaRPr lang="it-IT" sz="2400" b="1" dirty="0">
              <a:solidFill>
                <a:srgbClr val="003053"/>
              </a:solidFill>
            </a:endParaRPr>
          </a:p>
          <a:p>
            <a:endParaRPr lang="it-IT" dirty="0"/>
          </a:p>
        </p:txBody>
      </p:sp>
      <p:sp>
        <p:nvSpPr>
          <p:cNvPr id="5" name="CasellaDiTesto 4"/>
          <p:cNvSpPr txBox="1"/>
          <p:nvPr/>
        </p:nvSpPr>
        <p:spPr>
          <a:xfrm>
            <a:off x="470470" y="5579738"/>
            <a:ext cx="7202949" cy="1107996"/>
          </a:xfrm>
          <a:prstGeom prst="rect">
            <a:avLst/>
          </a:prstGeom>
          <a:noFill/>
        </p:spPr>
        <p:txBody>
          <a:bodyPr wrap="square" rtlCol="0">
            <a:spAutoFit/>
          </a:bodyPr>
          <a:lstStyle/>
          <a:p>
            <a:r>
              <a:rPr lang="it-IT" sz="2400" b="1" u="sng" dirty="0">
                <a:solidFill>
                  <a:srgbClr val="C00000"/>
                </a:solidFill>
              </a:rPr>
              <a:t>Lo studio geotecnico è a cura e nella responsabilità del Progettista</a:t>
            </a:r>
            <a:r>
              <a:rPr lang="it-IT" sz="2400" b="1" dirty="0">
                <a:solidFill>
                  <a:srgbClr val="C00000"/>
                </a:solidFill>
              </a:rPr>
              <a:t> (§ 6.2.2)</a:t>
            </a:r>
            <a:endParaRPr lang="it-IT" sz="2400" b="1" u="sng" dirty="0">
              <a:solidFill>
                <a:srgbClr val="C00000"/>
              </a:solidFill>
            </a:endParaRPr>
          </a:p>
          <a:p>
            <a:endParaRPr lang="it-IT" dirty="0"/>
          </a:p>
        </p:txBody>
      </p:sp>
    </p:spTree>
    <p:extLst>
      <p:ext uri="{BB962C8B-B14F-4D97-AF65-F5344CB8AC3E}">
        <p14:creationId xmlns:p14="http://schemas.microsoft.com/office/powerpoint/2010/main" val="350577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2071" y="13550"/>
            <a:ext cx="9180512" cy="6872633"/>
          </a:xfrm>
          <a:prstGeom prst="rect">
            <a:avLst/>
          </a:prstGeom>
        </p:spPr>
      </p:pic>
      <p:sp>
        <p:nvSpPr>
          <p:cNvPr id="12" name="Rettangolo 11"/>
          <p:cNvSpPr/>
          <p:nvPr/>
        </p:nvSpPr>
        <p:spPr>
          <a:xfrm>
            <a:off x="8693813" y="6354880"/>
            <a:ext cx="424790"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200" b="1" dirty="0" smtClean="0">
                <a:solidFill>
                  <a:schemeClr val="bg1"/>
                </a:solidFill>
                <a:latin typeface="Arial" panose="020B0604020202020204" pitchFamily="34" charset="0"/>
                <a:cs typeface="Arial" panose="020B0604020202020204" pitchFamily="34" charset="0"/>
              </a:rPr>
              <a:t>14</a:t>
            </a:r>
            <a:endParaRPr lang="it-IT" sz="1200" b="1" dirty="0">
              <a:solidFill>
                <a:schemeClr val="bg1"/>
              </a:solidFill>
              <a:latin typeface="Arial" panose="020B0604020202020204" pitchFamily="34" charset="0"/>
              <a:cs typeface="Arial" panose="020B0604020202020204" pitchFamily="34" charset="0"/>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15</a:t>
            </a:fld>
            <a:endParaRPr lang="it-IT" b="1" dirty="0">
              <a:solidFill>
                <a:schemeClr val="bg1"/>
              </a:solidFill>
              <a:latin typeface="Arial"/>
              <a:cs typeface="Arial"/>
            </a:endParaRPr>
          </a:p>
        </p:txBody>
      </p:sp>
      <p:sp>
        <p:nvSpPr>
          <p:cNvPr id="6" name="Rectangle 17"/>
          <p:cNvSpPr>
            <a:spLocks noChangeArrowheads="1"/>
          </p:cNvSpPr>
          <p:nvPr/>
        </p:nvSpPr>
        <p:spPr bwMode="auto">
          <a:xfrm>
            <a:off x="1858618" y="872703"/>
            <a:ext cx="5188225" cy="461665"/>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400" b="1" i="0" u="none" strike="noStrike" kern="1200" spc="0" normalizeH="0" noProof="0" dirty="0" smtClean="0">
                <a:ln>
                  <a:noFill/>
                </a:ln>
                <a:solidFill>
                  <a:srgbClr val="C00000"/>
                </a:solidFill>
                <a:uLnTx/>
                <a:uFillTx/>
                <a:cs typeface="Tahoma" pitchFamily="34" charset="0"/>
              </a:rPr>
              <a:t>Capitolo 6: Progettazione geotecnica</a:t>
            </a:r>
            <a:endParaRPr kumimoji="0" lang="it-IT" sz="2400" b="1" i="0" u="none" strike="noStrike" kern="1200" spc="0" normalizeH="0" baseline="0" noProof="0" dirty="0">
              <a:ln>
                <a:noFill/>
              </a:ln>
              <a:solidFill>
                <a:srgbClr val="C00000"/>
              </a:solidFill>
              <a:uLnTx/>
              <a:uFillTx/>
              <a:cs typeface="Tahoma" pitchFamily="34" charset="0"/>
            </a:endParaRPr>
          </a:p>
        </p:txBody>
      </p:sp>
      <p:sp>
        <p:nvSpPr>
          <p:cNvPr id="7" name="CasellaDiTesto 6"/>
          <p:cNvSpPr txBox="1"/>
          <p:nvPr/>
        </p:nvSpPr>
        <p:spPr>
          <a:xfrm>
            <a:off x="537328" y="1371073"/>
            <a:ext cx="7921113" cy="830997"/>
          </a:xfrm>
          <a:prstGeom prst="rect">
            <a:avLst/>
          </a:prstGeom>
          <a:noFill/>
        </p:spPr>
        <p:txBody>
          <a:bodyPr wrap="square" rtlCol="0">
            <a:spAutoFit/>
          </a:bodyPr>
          <a:lstStyle/>
          <a:p>
            <a:pPr>
              <a:spcAft>
                <a:spcPts val="1200"/>
              </a:spcAft>
            </a:pPr>
            <a:r>
              <a:rPr lang="it-IT" sz="2400" b="1" dirty="0" smtClean="0">
                <a:solidFill>
                  <a:srgbClr val="003053"/>
                </a:solidFill>
                <a:cs typeface="Arial"/>
              </a:rPr>
              <a:t>Eliminazione </a:t>
            </a:r>
            <a:r>
              <a:rPr lang="it-IT" sz="2400" b="1" dirty="0">
                <a:solidFill>
                  <a:srgbClr val="003053"/>
                </a:solidFill>
                <a:cs typeface="Arial"/>
              </a:rPr>
              <a:t>di Approcci progettuali alternativi </a:t>
            </a:r>
            <a:r>
              <a:rPr lang="it-IT" sz="2400" b="1" dirty="0" smtClean="0">
                <a:solidFill>
                  <a:srgbClr val="003053"/>
                </a:solidFill>
                <a:cs typeface="Arial"/>
              </a:rPr>
              <a:t>(DA1 </a:t>
            </a:r>
            <a:r>
              <a:rPr lang="it-IT" sz="2400" b="1" dirty="0">
                <a:solidFill>
                  <a:srgbClr val="003053"/>
                </a:solidFill>
                <a:cs typeface="Arial"/>
              </a:rPr>
              <a:t>e </a:t>
            </a:r>
            <a:r>
              <a:rPr lang="it-IT" sz="2400" b="1" dirty="0" smtClean="0">
                <a:solidFill>
                  <a:srgbClr val="003053"/>
                </a:solidFill>
                <a:cs typeface="Arial"/>
              </a:rPr>
              <a:t>DA2) nelle </a:t>
            </a:r>
            <a:r>
              <a:rPr lang="it-IT" sz="2400" b="1" dirty="0">
                <a:solidFill>
                  <a:srgbClr val="003053"/>
                </a:solidFill>
                <a:cs typeface="Arial"/>
              </a:rPr>
              <a:t>verifiche agli </a:t>
            </a:r>
            <a:r>
              <a:rPr lang="it-IT" sz="2400" b="1" dirty="0" smtClean="0">
                <a:solidFill>
                  <a:srgbClr val="003053"/>
                </a:solidFill>
                <a:cs typeface="Arial"/>
              </a:rPr>
              <a:t>SLU di opere geotecniche</a:t>
            </a:r>
            <a:endParaRPr lang="it-IT" sz="2400" dirty="0">
              <a:solidFill>
                <a:srgbClr val="003257"/>
              </a:solidFill>
            </a:endParaRPr>
          </a:p>
        </p:txBody>
      </p:sp>
      <p:sp>
        <p:nvSpPr>
          <p:cNvPr id="8" name="CasellaDiTesto 7"/>
          <p:cNvSpPr txBox="1"/>
          <p:nvPr/>
        </p:nvSpPr>
        <p:spPr>
          <a:xfrm>
            <a:off x="537328" y="3880447"/>
            <a:ext cx="7921113" cy="1646605"/>
          </a:xfrm>
          <a:prstGeom prst="rect">
            <a:avLst/>
          </a:prstGeom>
          <a:solidFill>
            <a:srgbClr val="FF9900"/>
          </a:solidFill>
          <a:ln w="19050">
            <a:solidFill>
              <a:srgbClr val="003257"/>
            </a:solidFill>
          </a:ln>
        </p:spPr>
        <p:txBody>
          <a:bodyPr wrap="square" rtlCol="0">
            <a:spAutoFit/>
          </a:bodyPr>
          <a:lstStyle/>
          <a:p>
            <a:r>
              <a:rPr lang="it-IT" sz="2400" b="1" dirty="0" smtClean="0">
                <a:solidFill>
                  <a:srgbClr val="003053"/>
                </a:solidFill>
                <a:cs typeface="Arial"/>
              </a:rPr>
              <a:t>secondo le NTC 2008 con DA1 o con DA2 </a:t>
            </a:r>
          </a:p>
          <a:p>
            <a:r>
              <a:rPr lang="it-IT" sz="2400" dirty="0" smtClean="0">
                <a:solidFill>
                  <a:srgbClr val="003053"/>
                </a:solidFill>
                <a:cs typeface="Arial"/>
              </a:rPr>
              <a:t>L’Approccio 1 richiede verifiche con due combinazioni: </a:t>
            </a:r>
          </a:p>
          <a:p>
            <a:pPr>
              <a:spcAft>
                <a:spcPts val="600"/>
              </a:spcAft>
            </a:pPr>
            <a:r>
              <a:rPr lang="it-IT" sz="2400" dirty="0" smtClean="0">
                <a:solidFill>
                  <a:srgbClr val="003257"/>
                </a:solidFill>
              </a:rPr>
              <a:t>DA1-C1 (A1+M1+R1) e DA1-C2 (A2+M2+R2)</a:t>
            </a:r>
          </a:p>
          <a:p>
            <a:pPr>
              <a:spcAft>
                <a:spcPts val="600"/>
              </a:spcAft>
            </a:pPr>
            <a:r>
              <a:rPr lang="it-IT" sz="2400" dirty="0" smtClean="0">
                <a:solidFill>
                  <a:srgbClr val="003257"/>
                </a:solidFill>
              </a:rPr>
              <a:t>L’Approccio 2 con una sola combinazione: DA2 (A1+M1+R3)</a:t>
            </a:r>
            <a:endParaRPr lang="it-IT" sz="2400" dirty="0">
              <a:solidFill>
                <a:srgbClr val="003257"/>
              </a:solidFill>
            </a:endParaRPr>
          </a:p>
        </p:txBody>
      </p:sp>
      <p:sp>
        <p:nvSpPr>
          <p:cNvPr id="9" name="CasellaDiTesto 8"/>
          <p:cNvSpPr txBox="1"/>
          <p:nvPr/>
        </p:nvSpPr>
        <p:spPr>
          <a:xfrm>
            <a:off x="537328" y="2227696"/>
            <a:ext cx="7921113" cy="1569660"/>
          </a:xfrm>
          <a:prstGeom prst="rect">
            <a:avLst/>
          </a:prstGeom>
          <a:noFill/>
          <a:ln>
            <a:noFill/>
          </a:ln>
        </p:spPr>
        <p:txBody>
          <a:bodyPr wrap="square" rtlCol="0">
            <a:spAutoFit/>
          </a:bodyPr>
          <a:lstStyle/>
          <a:p>
            <a:pPr>
              <a:spcAft>
                <a:spcPts val="1200"/>
              </a:spcAft>
              <a:tabLst>
                <a:tab pos="0" algn="l"/>
              </a:tabLst>
            </a:pPr>
            <a:r>
              <a:rPr lang="it-IT" sz="2400" dirty="0" smtClean="0">
                <a:solidFill>
                  <a:srgbClr val="003053"/>
                </a:solidFill>
                <a:cs typeface="Arial"/>
              </a:rPr>
              <a:t>Per le </a:t>
            </a:r>
            <a:r>
              <a:rPr lang="it-IT" sz="2400" b="1" dirty="0" smtClean="0">
                <a:solidFill>
                  <a:srgbClr val="C00000"/>
                </a:solidFill>
                <a:cs typeface="Arial"/>
              </a:rPr>
              <a:t>fondazioni </a:t>
            </a:r>
            <a:r>
              <a:rPr lang="it-IT" sz="2400" dirty="0" smtClean="0">
                <a:solidFill>
                  <a:srgbClr val="003053"/>
                </a:solidFill>
                <a:cs typeface="Arial"/>
              </a:rPr>
              <a:t>(superficiali, su pali e miste) e per i </a:t>
            </a:r>
            <a:r>
              <a:rPr lang="it-IT" sz="2400" b="1" dirty="0" smtClean="0">
                <a:solidFill>
                  <a:srgbClr val="C00000"/>
                </a:solidFill>
                <a:cs typeface="Arial"/>
              </a:rPr>
              <a:t>muri di sostegno</a:t>
            </a:r>
            <a:r>
              <a:rPr lang="it-IT" sz="2400" dirty="0" smtClean="0">
                <a:solidFill>
                  <a:srgbClr val="003053"/>
                </a:solidFill>
                <a:cs typeface="Arial"/>
              </a:rPr>
              <a:t> le verifiche di stabilità nei confronti degli Stati Limite Ultimi (</a:t>
            </a:r>
            <a:r>
              <a:rPr lang="it-IT" sz="2400" b="1" dirty="0" smtClean="0">
                <a:solidFill>
                  <a:srgbClr val="C00000"/>
                </a:solidFill>
                <a:cs typeface="Arial"/>
              </a:rPr>
              <a:t>SLU</a:t>
            </a:r>
            <a:r>
              <a:rPr lang="it-IT" sz="2400" dirty="0" smtClean="0">
                <a:solidFill>
                  <a:srgbClr val="003053"/>
                </a:solidFill>
                <a:cs typeface="Arial"/>
              </a:rPr>
              <a:t>), anche in condizioni sismiche, (esclusa la verifica di stabilità globale) devono essere eseguite:</a:t>
            </a:r>
            <a:endParaRPr lang="it-IT" sz="2400" dirty="0">
              <a:solidFill>
                <a:srgbClr val="003257"/>
              </a:solidFill>
            </a:endParaRPr>
          </a:p>
        </p:txBody>
      </p:sp>
      <p:sp>
        <p:nvSpPr>
          <p:cNvPr id="13" name="CasellaDiTesto 12"/>
          <p:cNvSpPr txBox="1"/>
          <p:nvPr/>
        </p:nvSpPr>
        <p:spPr>
          <a:xfrm>
            <a:off x="537328" y="5733183"/>
            <a:ext cx="7921113" cy="830997"/>
          </a:xfrm>
          <a:prstGeom prst="rect">
            <a:avLst/>
          </a:prstGeom>
          <a:solidFill>
            <a:schemeClr val="accent5">
              <a:lumMod val="20000"/>
              <a:lumOff val="80000"/>
            </a:schemeClr>
          </a:solidFill>
          <a:ln>
            <a:solidFill>
              <a:srgbClr val="003257"/>
            </a:solidFill>
          </a:ln>
        </p:spPr>
        <p:txBody>
          <a:bodyPr wrap="square" rtlCol="0">
            <a:spAutoFit/>
          </a:bodyPr>
          <a:lstStyle/>
          <a:p>
            <a:pPr marL="342900" indent="-342900">
              <a:spcAft>
                <a:spcPts val="1200"/>
              </a:spcAft>
              <a:buFont typeface="Arial" panose="020B0604020202020204" pitchFamily="34" charset="0"/>
              <a:buChar char="•"/>
              <a:tabLst>
                <a:tab pos="0" algn="l"/>
              </a:tabLst>
            </a:pPr>
            <a:r>
              <a:rPr lang="it-IT" sz="2400" b="1" dirty="0" smtClean="0">
                <a:solidFill>
                  <a:srgbClr val="003053"/>
                </a:solidFill>
                <a:cs typeface="Arial"/>
              </a:rPr>
              <a:t>secondo le NTC 2018 solo con DA2 (A1+M1+R3), anche in condizioni sismiche</a:t>
            </a:r>
            <a:endParaRPr lang="it-IT" sz="2400" dirty="0">
              <a:solidFill>
                <a:srgbClr val="003257"/>
              </a:solidFill>
            </a:endParaRPr>
          </a:p>
        </p:txBody>
      </p:sp>
      <p:sp>
        <p:nvSpPr>
          <p:cNvPr id="15" name="CasellaDiTesto 14"/>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102124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87"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16</a:t>
            </a:fld>
            <a:endParaRPr lang="it-IT" b="1" dirty="0">
              <a:solidFill>
                <a:schemeClr val="bg1"/>
              </a:solidFill>
              <a:latin typeface="Arial"/>
              <a:cs typeface="Arial"/>
            </a:endParaRPr>
          </a:p>
        </p:txBody>
      </p:sp>
      <p:sp>
        <p:nvSpPr>
          <p:cNvPr id="9" name="CasellaDiTesto 8"/>
          <p:cNvSpPr txBox="1"/>
          <p:nvPr/>
        </p:nvSpPr>
        <p:spPr>
          <a:xfrm>
            <a:off x="520401" y="1050815"/>
            <a:ext cx="8255064" cy="1107996"/>
          </a:xfrm>
          <a:prstGeom prst="rect">
            <a:avLst/>
          </a:prstGeom>
          <a:noFill/>
          <a:ln w="12700">
            <a:solidFill>
              <a:srgbClr val="003257"/>
            </a:solidFill>
          </a:ln>
        </p:spPr>
        <p:txBody>
          <a:bodyPr wrap="square" rtlCol="0">
            <a:spAutoFit/>
          </a:bodyPr>
          <a:lstStyle/>
          <a:p>
            <a:r>
              <a:rPr lang="it-IT" sz="2200" dirty="0">
                <a:solidFill>
                  <a:srgbClr val="003053"/>
                </a:solidFill>
              </a:rPr>
              <a:t>Le verifiche in fondazione si eseguono utilizzando le azioni «scaricate» dalla struttura in elevazione, che sono già di progetto perché ottenute dal calcolo strutturale applicando i coefficienti di sicurezza parziali. </a:t>
            </a:r>
          </a:p>
        </p:txBody>
      </p:sp>
      <p:sp>
        <p:nvSpPr>
          <p:cNvPr id="13" name="CasellaDiTesto 12"/>
          <p:cNvSpPr txBox="1"/>
          <p:nvPr/>
        </p:nvSpPr>
        <p:spPr>
          <a:xfrm>
            <a:off x="549505" y="2561067"/>
            <a:ext cx="8196855" cy="3447098"/>
          </a:xfrm>
          <a:prstGeom prst="rect">
            <a:avLst/>
          </a:prstGeom>
          <a:solidFill>
            <a:srgbClr val="FF9900"/>
          </a:solidFill>
          <a:ln w="28575">
            <a:solidFill>
              <a:srgbClr val="003257"/>
            </a:solidFill>
          </a:ln>
        </p:spPr>
        <p:txBody>
          <a:bodyPr wrap="square" rtlCol="0">
            <a:spAutoFit/>
          </a:bodyPr>
          <a:lstStyle/>
          <a:p>
            <a:pPr>
              <a:spcAft>
                <a:spcPts val="600"/>
              </a:spcAft>
            </a:pPr>
            <a:r>
              <a:rPr lang="it-IT" sz="2200" dirty="0" smtClean="0">
                <a:solidFill>
                  <a:srgbClr val="003257"/>
                </a:solidFill>
              </a:rPr>
              <a:t>Per </a:t>
            </a:r>
            <a:r>
              <a:rPr lang="it-IT" sz="2200" dirty="0">
                <a:solidFill>
                  <a:srgbClr val="003257"/>
                </a:solidFill>
              </a:rPr>
              <a:t>determinare le azioni in </a:t>
            </a:r>
            <a:r>
              <a:rPr lang="it-IT" sz="2200" dirty="0" smtClean="0">
                <a:solidFill>
                  <a:srgbClr val="003257"/>
                </a:solidFill>
              </a:rPr>
              <a:t>fondazione per le verifiche agli SLU: </a:t>
            </a:r>
          </a:p>
          <a:p>
            <a:r>
              <a:rPr lang="it-IT" sz="2200" dirty="0" smtClean="0">
                <a:solidFill>
                  <a:srgbClr val="003257"/>
                </a:solidFill>
              </a:rPr>
              <a:t>l’Approccio 1 con la Combinazione 2 DA1-C2 (A2+M2+R2) richiede un calcolo strutturale specifico per la verifica geotecnica, </a:t>
            </a:r>
          </a:p>
          <a:p>
            <a:pPr algn="ctr">
              <a:spcAft>
                <a:spcPts val="600"/>
              </a:spcAft>
            </a:pPr>
            <a:r>
              <a:rPr lang="it-IT" sz="2200" dirty="0" smtClean="0">
                <a:solidFill>
                  <a:srgbClr val="003257"/>
                </a:solidFill>
              </a:rPr>
              <a:t>mentre </a:t>
            </a:r>
          </a:p>
          <a:p>
            <a:pPr>
              <a:spcAft>
                <a:spcPts val="600"/>
              </a:spcAft>
            </a:pPr>
            <a:r>
              <a:rPr lang="it-IT" sz="2200" dirty="0">
                <a:solidFill>
                  <a:srgbClr val="003257"/>
                </a:solidFill>
              </a:rPr>
              <a:t>l’Approccio </a:t>
            </a:r>
            <a:r>
              <a:rPr lang="it-IT" sz="2200" dirty="0" smtClean="0">
                <a:solidFill>
                  <a:srgbClr val="003257"/>
                </a:solidFill>
              </a:rPr>
              <a:t>2 DA2 (A1+M1+R3) utilizza lo stesso calcolo strutturale eseguito per le verifiche agli SLU della struttura </a:t>
            </a:r>
          </a:p>
          <a:p>
            <a:pPr algn="ctr">
              <a:spcAft>
                <a:spcPts val="600"/>
              </a:spcAft>
            </a:pPr>
            <a:r>
              <a:rPr lang="it-IT" sz="2200" dirty="0" smtClean="0">
                <a:solidFill>
                  <a:srgbClr val="003257"/>
                </a:solidFill>
              </a:rPr>
              <a:t>pertanto</a:t>
            </a:r>
          </a:p>
          <a:p>
            <a:pPr>
              <a:spcAft>
                <a:spcPts val="600"/>
              </a:spcAft>
            </a:pPr>
            <a:r>
              <a:rPr lang="it-IT" sz="2200" dirty="0">
                <a:solidFill>
                  <a:srgbClr val="003257"/>
                </a:solidFill>
              </a:rPr>
              <a:t>applicando le </a:t>
            </a:r>
            <a:r>
              <a:rPr lang="it-IT" sz="2200" b="1" dirty="0">
                <a:solidFill>
                  <a:srgbClr val="003257"/>
                </a:solidFill>
              </a:rPr>
              <a:t>NTC </a:t>
            </a:r>
            <a:r>
              <a:rPr lang="it-IT" sz="2200" b="1" dirty="0" smtClean="0">
                <a:solidFill>
                  <a:srgbClr val="003257"/>
                </a:solidFill>
              </a:rPr>
              <a:t>2008</a:t>
            </a:r>
            <a:r>
              <a:rPr lang="it-IT" sz="2200" dirty="0" smtClean="0">
                <a:solidFill>
                  <a:srgbClr val="003257"/>
                </a:solidFill>
              </a:rPr>
              <a:t>, per evitare calcoli «inutili», nella </a:t>
            </a:r>
            <a:r>
              <a:rPr lang="it-IT" sz="2200" dirty="0">
                <a:solidFill>
                  <a:srgbClr val="003257"/>
                </a:solidFill>
              </a:rPr>
              <a:t>prassi progettuale </a:t>
            </a:r>
            <a:r>
              <a:rPr lang="it-IT" sz="2200" dirty="0" smtClean="0">
                <a:solidFill>
                  <a:srgbClr val="003257"/>
                </a:solidFill>
              </a:rPr>
              <a:t>si utilizzava sempre l’Approccio 2 </a:t>
            </a:r>
            <a:r>
              <a:rPr lang="it-IT" sz="2200" dirty="0">
                <a:solidFill>
                  <a:srgbClr val="003257"/>
                </a:solidFill>
              </a:rPr>
              <a:t>DA2 (A1+M1+R3</a:t>
            </a:r>
            <a:r>
              <a:rPr lang="it-IT" sz="2200" dirty="0" smtClean="0">
                <a:solidFill>
                  <a:srgbClr val="003257"/>
                </a:solidFill>
              </a:rPr>
              <a:t>)</a:t>
            </a:r>
          </a:p>
        </p:txBody>
      </p:sp>
      <p:sp>
        <p:nvSpPr>
          <p:cNvPr id="8" name="CasellaDiTesto 7"/>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156573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85"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17</a:t>
            </a:fld>
            <a:endParaRPr lang="it-IT" b="1" dirty="0">
              <a:solidFill>
                <a:schemeClr val="bg1"/>
              </a:solidFill>
              <a:latin typeface="Arial"/>
              <a:cs typeface="Arial"/>
            </a:endParaRPr>
          </a:p>
        </p:txBody>
      </p:sp>
      <p:sp>
        <p:nvSpPr>
          <p:cNvPr id="8" name="CasellaDiTesto 7"/>
          <p:cNvSpPr txBox="1"/>
          <p:nvPr/>
        </p:nvSpPr>
        <p:spPr>
          <a:xfrm>
            <a:off x="622999" y="1517129"/>
            <a:ext cx="7912764" cy="4632037"/>
          </a:xfrm>
          <a:prstGeom prst="rect">
            <a:avLst/>
          </a:prstGeom>
          <a:solidFill>
            <a:schemeClr val="accent5">
              <a:lumMod val="20000"/>
              <a:lumOff val="80000"/>
            </a:schemeClr>
          </a:solidFill>
          <a:ln w="12700">
            <a:solidFill>
              <a:srgbClr val="003053"/>
            </a:solidFill>
          </a:ln>
        </p:spPr>
        <p:txBody>
          <a:bodyPr wrap="square" rtlCol="0">
            <a:spAutoFit/>
          </a:bodyPr>
          <a:lstStyle/>
          <a:p>
            <a:pPr>
              <a:spcBef>
                <a:spcPts val="600"/>
              </a:spcBef>
            </a:pPr>
            <a:r>
              <a:rPr lang="it-IT" sz="2800" b="1" dirty="0" smtClean="0">
                <a:solidFill>
                  <a:srgbClr val="C00000"/>
                </a:solidFill>
              </a:rPr>
              <a:t>Le NTC 2018 prevedono per le verifiche SLU </a:t>
            </a:r>
          </a:p>
          <a:p>
            <a:pPr marL="457200" indent="-457200">
              <a:spcBef>
                <a:spcPts val="600"/>
              </a:spcBef>
              <a:buFont typeface="Arial" panose="020B0604020202020204" pitchFamily="34" charset="0"/>
              <a:buChar char="•"/>
            </a:pPr>
            <a:r>
              <a:rPr lang="it-IT" sz="2800" b="1" dirty="0" smtClean="0">
                <a:solidFill>
                  <a:srgbClr val="003053"/>
                </a:solidFill>
              </a:rPr>
              <a:t>di tutte le opere geotecniche (salvo per paratie e gallerie) solo l’uso dell’Approccio </a:t>
            </a:r>
            <a:r>
              <a:rPr lang="it-IT" sz="2800" b="1" dirty="0">
                <a:solidFill>
                  <a:srgbClr val="003053"/>
                </a:solidFill>
              </a:rPr>
              <a:t>2 DA2 (A1+M1+R3</a:t>
            </a:r>
            <a:r>
              <a:rPr lang="it-IT" sz="2800" b="1" dirty="0" smtClean="0">
                <a:solidFill>
                  <a:srgbClr val="003053"/>
                </a:solidFill>
              </a:rPr>
              <a:t>),</a:t>
            </a:r>
          </a:p>
          <a:p>
            <a:pPr marL="457200" indent="-457200">
              <a:spcBef>
                <a:spcPts val="600"/>
              </a:spcBef>
              <a:buFont typeface="Arial" panose="020B0604020202020204" pitchFamily="34" charset="0"/>
              <a:buChar char="•"/>
            </a:pPr>
            <a:r>
              <a:rPr lang="it-IT" sz="2800" b="1" dirty="0" smtClean="0">
                <a:solidFill>
                  <a:srgbClr val="003053"/>
                </a:solidFill>
              </a:rPr>
              <a:t>per paratie e gallerie per le quali è essenziale l’interazione terreno-struttura e il terreno stesso è generatore di azioni, l’uso dell’Approccio 1 nelle due combinazioni: </a:t>
            </a:r>
          </a:p>
          <a:p>
            <a:pPr>
              <a:spcBef>
                <a:spcPts val="600"/>
              </a:spcBef>
            </a:pPr>
            <a:r>
              <a:rPr lang="it-IT" sz="2800" b="1" dirty="0">
                <a:solidFill>
                  <a:srgbClr val="003053"/>
                </a:solidFill>
              </a:rPr>
              <a:t>	</a:t>
            </a:r>
            <a:r>
              <a:rPr lang="it-IT" sz="2800" b="1" dirty="0" smtClean="0">
                <a:solidFill>
                  <a:srgbClr val="003053"/>
                </a:solidFill>
              </a:rPr>
              <a:t>DA1-C1 (A1+M1+R1) per la verifica strutturale 	e 	DA1-C2 (A2+M2+R2) per la verifica geotecnica.</a:t>
            </a:r>
            <a:endParaRPr lang="it-IT" sz="2800" b="1" dirty="0">
              <a:solidFill>
                <a:srgbClr val="003053"/>
              </a:solidFill>
            </a:endParaRPr>
          </a:p>
        </p:txBody>
      </p:sp>
      <p:sp>
        <p:nvSpPr>
          <p:cNvPr id="9" name="CasellaDiTesto 8"/>
          <p:cNvSpPr txBox="1"/>
          <p:nvPr/>
        </p:nvSpPr>
        <p:spPr>
          <a:xfrm>
            <a:off x="3262445" y="969925"/>
            <a:ext cx="2321341" cy="461665"/>
          </a:xfrm>
          <a:prstGeom prst="rect">
            <a:avLst/>
          </a:prstGeom>
          <a:noFill/>
        </p:spPr>
        <p:txBody>
          <a:bodyPr wrap="none" rtlCol="0">
            <a:spAutoFit/>
          </a:bodyPr>
          <a:lstStyle/>
          <a:p>
            <a:r>
              <a:rPr lang="it-IT" sz="2400" b="1" dirty="0" smtClean="0">
                <a:solidFill>
                  <a:srgbClr val="003257"/>
                </a:solidFill>
              </a:rPr>
              <a:t>Preso atto di ciò:</a:t>
            </a:r>
            <a:endParaRPr lang="it-IT" sz="2400" b="1" dirty="0">
              <a:solidFill>
                <a:srgbClr val="003257"/>
              </a:solidFill>
            </a:endParaRPr>
          </a:p>
        </p:txBody>
      </p:sp>
      <p:sp>
        <p:nvSpPr>
          <p:cNvPr id="10" name="CasellaDiTesto 9"/>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58227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2071" y="0"/>
            <a:ext cx="9180512" cy="6872633"/>
          </a:xfrm>
          <a:prstGeom prst="rect">
            <a:avLst/>
          </a:prstGeom>
        </p:spPr>
      </p:pic>
      <p:sp>
        <p:nvSpPr>
          <p:cNvPr id="12" name="Rettangolo 11"/>
          <p:cNvSpPr/>
          <p:nvPr/>
        </p:nvSpPr>
        <p:spPr>
          <a:xfrm>
            <a:off x="8693813" y="6354880"/>
            <a:ext cx="424790"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200" b="1" dirty="0" smtClean="0">
                <a:solidFill>
                  <a:schemeClr val="bg1"/>
                </a:solidFill>
                <a:latin typeface="Arial" panose="020B0604020202020204" pitchFamily="34" charset="0"/>
                <a:cs typeface="Arial" panose="020B0604020202020204" pitchFamily="34" charset="0"/>
              </a:rPr>
              <a:t>14</a:t>
            </a:r>
            <a:endParaRPr lang="it-IT" sz="1200" b="1" dirty="0">
              <a:solidFill>
                <a:schemeClr val="bg1"/>
              </a:solidFill>
              <a:latin typeface="Arial" panose="020B0604020202020204" pitchFamily="34" charset="0"/>
              <a:cs typeface="Arial" panose="020B0604020202020204" pitchFamily="34" charset="0"/>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18</a:t>
            </a:fld>
            <a:endParaRPr lang="it-IT" b="1" dirty="0">
              <a:solidFill>
                <a:schemeClr val="bg1"/>
              </a:solidFill>
              <a:latin typeface="Arial"/>
              <a:cs typeface="Arial"/>
            </a:endParaRPr>
          </a:p>
        </p:txBody>
      </p:sp>
      <p:sp>
        <p:nvSpPr>
          <p:cNvPr id="15" name="CasellaDiTesto 14"/>
          <p:cNvSpPr txBox="1"/>
          <p:nvPr/>
        </p:nvSpPr>
        <p:spPr>
          <a:xfrm>
            <a:off x="5332049" y="4123"/>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pic>
        <p:nvPicPr>
          <p:cNvPr id="7" name="Immagine 6"/>
          <p:cNvPicPr>
            <a:picLocks noChangeAspect="1"/>
          </p:cNvPicPr>
          <p:nvPr/>
        </p:nvPicPr>
        <p:blipFill>
          <a:blip r:embed="rId4"/>
          <a:stretch>
            <a:fillRect/>
          </a:stretch>
        </p:blipFill>
        <p:spPr>
          <a:xfrm>
            <a:off x="2100711" y="731234"/>
            <a:ext cx="4222427" cy="6089715"/>
          </a:xfrm>
          <a:prstGeom prst="rect">
            <a:avLst/>
          </a:prstGeom>
        </p:spPr>
      </p:pic>
    </p:spTree>
    <p:extLst>
      <p:ext uri="{BB962C8B-B14F-4D97-AF65-F5344CB8AC3E}">
        <p14:creationId xmlns:p14="http://schemas.microsoft.com/office/powerpoint/2010/main" val="2250016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62916" y="-14709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19</a:t>
            </a:fld>
            <a:endParaRPr lang="it-IT" b="1" dirty="0">
              <a:solidFill>
                <a:schemeClr val="bg1"/>
              </a:solidFill>
              <a:latin typeface="Arial"/>
              <a:cs typeface="Arial"/>
            </a:endParaRPr>
          </a:p>
        </p:txBody>
      </p:sp>
      <p:sp>
        <p:nvSpPr>
          <p:cNvPr id="5" name="CasellaDiTesto 4"/>
          <p:cNvSpPr txBox="1"/>
          <p:nvPr/>
        </p:nvSpPr>
        <p:spPr>
          <a:xfrm>
            <a:off x="8428383" y="2832652"/>
            <a:ext cx="184731" cy="369332"/>
          </a:xfrm>
          <a:prstGeom prst="rect">
            <a:avLst/>
          </a:prstGeom>
          <a:noFill/>
        </p:spPr>
        <p:txBody>
          <a:bodyPr wrap="none" rtlCol="0">
            <a:spAutoFit/>
          </a:bodyPr>
          <a:lstStyle/>
          <a:p>
            <a:endParaRPr lang="it-IT" dirty="0"/>
          </a:p>
        </p:txBody>
      </p:sp>
      <p:sp>
        <p:nvSpPr>
          <p:cNvPr id="20" name="CasellaDiTesto 19"/>
          <p:cNvSpPr txBox="1"/>
          <p:nvPr/>
        </p:nvSpPr>
        <p:spPr>
          <a:xfrm>
            <a:off x="3382583" y="532676"/>
            <a:ext cx="1769165" cy="523220"/>
          </a:xfrm>
          <a:prstGeom prst="rect">
            <a:avLst/>
          </a:prstGeom>
          <a:noFill/>
        </p:spPr>
        <p:txBody>
          <a:bodyPr wrap="square" rtlCol="0">
            <a:spAutoFit/>
          </a:bodyPr>
          <a:lstStyle/>
          <a:p>
            <a:r>
              <a:rPr lang="it-IT" sz="2800" b="1" dirty="0" smtClean="0">
                <a:solidFill>
                  <a:srgbClr val="C00000"/>
                </a:solidFill>
              </a:rPr>
              <a:t>NTC 2018</a:t>
            </a:r>
            <a:endParaRPr lang="it-IT" sz="2800" b="1" dirty="0">
              <a:solidFill>
                <a:srgbClr val="C00000"/>
              </a:solidFill>
            </a:endParaRPr>
          </a:p>
        </p:txBody>
      </p:sp>
      <p:sp>
        <p:nvSpPr>
          <p:cNvPr id="22" name="CasellaDiTesto 21"/>
          <p:cNvSpPr txBox="1"/>
          <p:nvPr/>
        </p:nvSpPr>
        <p:spPr>
          <a:xfrm>
            <a:off x="5332049" y="-137282"/>
            <a:ext cx="3813700" cy="648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pic>
        <p:nvPicPr>
          <p:cNvPr id="6" name="Immagine 5"/>
          <p:cNvPicPr>
            <a:picLocks noChangeAspect="1"/>
          </p:cNvPicPr>
          <p:nvPr/>
        </p:nvPicPr>
        <p:blipFill>
          <a:blip r:embed="rId4"/>
          <a:stretch>
            <a:fillRect/>
          </a:stretch>
        </p:blipFill>
        <p:spPr>
          <a:xfrm>
            <a:off x="1061412" y="1145745"/>
            <a:ext cx="6813900" cy="2436750"/>
          </a:xfrm>
          <a:prstGeom prst="rect">
            <a:avLst/>
          </a:prstGeom>
        </p:spPr>
      </p:pic>
      <p:pic>
        <p:nvPicPr>
          <p:cNvPr id="7" name="Immagine 6"/>
          <p:cNvPicPr>
            <a:picLocks noChangeAspect="1"/>
          </p:cNvPicPr>
          <p:nvPr/>
        </p:nvPicPr>
        <p:blipFill>
          <a:blip r:embed="rId5"/>
          <a:stretch>
            <a:fillRect/>
          </a:stretch>
        </p:blipFill>
        <p:spPr>
          <a:xfrm>
            <a:off x="1061412" y="3993280"/>
            <a:ext cx="5644350" cy="1764106"/>
          </a:xfrm>
          <a:prstGeom prst="rect">
            <a:avLst/>
          </a:prstGeom>
        </p:spPr>
      </p:pic>
    </p:spTree>
    <p:extLst>
      <p:ext uri="{BB962C8B-B14F-4D97-AF65-F5344CB8AC3E}">
        <p14:creationId xmlns:p14="http://schemas.microsoft.com/office/powerpoint/2010/main" val="18330021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800624" y="-14709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20</a:t>
            </a:fld>
            <a:endParaRPr lang="it-IT" b="1" dirty="0">
              <a:solidFill>
                <a:schemeClr val="bg1"/>
              </a:solidFill>
              <a:latin typeface="Arial"/>
              <a:cs typeface="Arial"/>
            </a:endParaRPr>
          </a:p>
        </p:txBody>
      </p:sp>
      <p:sp>
        <p:nvSpPr>
          <p:cNvPr id="5" name="CasellaDiTesto 4"/>
          <p:cNvSpPr txBox="1"/>
          <p:nvPr/>
        </p:nvSpPr>
        <p:spPr>
          <a:xfrm>
            <a:off x="8428383" y="2832652"/>
            <a:ext cx="184731" cy="369332"/>
          </a:xfrm>
          <a:prstGeom prst="rect">
            <a:avLst/>
          </a:prstGeom>
          <a:noFill/>
        </p:spPr>
        <p:txBody>
          <a:bodyPr wrap="none" rtlCol="0">
            <a:spAutoFit/>
          </a:bodyPr>
          <a:lstStyle/>
          <a:p>
            <a:endParaRPr lang="it-IT" dirty="0"/>
          </a:p>
        </p:txBody>
      </p:sp>
      <p:sp>
        <p:nvSpPr>
          <p:cNvPr id="20" name="CasellaDiTesto 19"/>
          <p:cNvSpPr txBox="1"/>
          <p:nvPr/>
        </p:nvSpPr>
        <p:spPr>
          <a:xfrm>
            <a:off x="2015756" y="598311"/>
            <a:ext cx="4177654" cy="523220"/>
          </a:xfrm>
          <a:prstGeom prst="rect">
            <a:avLst/>
          </a:prstGeom>
          <a:noFill/>
        </p:spPr>
        <p:txBody>
          <a:bodyPr wrap="square" rtlCol="0">
            <a:spAutoFit/>
          </a:bodyPr>
          <a:lstStyle/>
          <a:p>
            <a:r>
              <a:rPr lang="it-IT" sz="2800" b="1" dirty="0" smtClean="0">
                <a:solidFill>
                  <a:srgbClr val="C00000"/>
                </a:solidFill>
              </a:rPr>
              <a:t>da NTC 2008 a NTC 2018</a:t>
            </a:r>
            <a:endParaRPr lang="it-IT" sz="2800" b="1" dirty="0">
              <a:solidFill>
                <a:srgbClr val="C00000"/>
              </a:solidFill>
            </a:endParaRPr>
          </a:p>
        </p:txBody>
      </p:sp>
      <p:sp>
        <p:nvSpPr>
          <p:cNvPr id="22" name="CasellaDiTesto 21"/>
          <p:cNvSpPr txBox="1"/>
          <p:nvPr/>
        </p:nvSpPr>
        <p:spPr>
          <a:xfrm>
            <a:off x="5332049" y="-137282"/>
            <a:ext cx="3813700" cy="648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pic>
        <p:nvPicPr>
          <p:cNvPr id="3" name="Immagine 2"/>
          <p:cNvPicPr>
            <a:picLocks noChangeAspect="1"/>
          </p:cNvPicPr>
          <p:nvPr/>
        </p:nvPicPr>
        <p:blipFill>
          <a:blip r:embed="rId4"/>
          <a:stretch>
            <a:fillRect/>
          </a:stretch>
        </p:blipFill>
        <p:spPr>
          <a:xfrm>
            <a:off x="650448" y="1146355"/>
            <a:ext cx="6787241" cy="2636429"/>
          </a:xfrm>
          <a:prstGeom prst="rect">
            <a:avLst/>
          </a:prstGeom>
        </p:spPr>
      </p:pic>
      <p:pic>
        <p:nvPicPr>
          <p:cNvPr id="14" name="Immagine 13"/>
          <p:cNvPicPr>
            <a:picLocks noChangeAspect="1"/>
          </p:cNvPicPr>
          <p:nvPr/>
        </p:nvPicPr>
        <p:blipFill rotWithShape="1">
          <a:blip r:embed="rId5"/>
          <a:srcRect t="89704"/>
          <a:stretch/>
        </p:blipFill>
        <p:spPr>
          <a:xfrm>
            <a:off x="697633" y="3929440"/>
            <a:ext cx="6813900" cy="250887"/>
          </a:xfrm>
          <a:prstGeom prst="rect">
            <a:avLst/>
          </a:prstGeom>
        </p:spPr>
      </p:pic>
      <p:cxnSp>
        <p:nvCxnSpPr>
          <p:cNvPr id="9" name="Connettore 1 8"/>
          <p:cNvCxnSpPr/>
          <p:nvPr/>
        </p:nvCxnSpPr>
        <p:spPr>
          <a:xfrm flipV="1">
            <a:off x="5816338" y="1772239"/>
            <a:ext cx="424206" cy="14140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Connettore 1 15"/>
          <p:cNvCxnSpPr/>
          <p:nvPr/>
        </p:nvCxnSpPr>
        <p:spPr>
          <a:xfrm flipV="1">
            <a:off x="6627013" y="1769993"/>
            <a:ext cx="424206" cy="14140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Connettore 1 14"/>
          <p:cNvCxnSpPr/>
          <p:nvPr/>
        </p:nvCxnSpPr>
        <p:spPr>
          <a:xfrm>
            <a:off x="5816338" y="1772239"/>
            <a:ext cx="424206" cy="14140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Connettore 1 18"/>
          <p:cNvCxnSpPr/>
          <p:nvPr/>
        </p:nvCxnSpPr>
        <p:spPr>
          <a:xfrm>
            <a:off x="6627013" y="1804166"/>
            <a:ext cx="424206" cy="14140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Connettore 2 20"/>
          <p:cNvCxnSpPr/>
          <p:nvPr/>
        </p:nvCxnSpPr>
        <p:spPr>
          <a:xfrm>
            <a:off x="6956981" y="2611225"/>
            <a:ext cx="644244"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3" name="CasellaDiTesto 22"/>
          <p:cNvSpPr txBox="1"/>
          <p:nvPr/>
        </p:nvSpPr>
        <p:spPr>
          <a:xfrm>
            <a:off x="7601225" y="2464569"/>
            <a:ext cx="477546" cy="368083"/>
          </a:xfrm>
          <a:prstGeom prst="rect">
            <a:avLst/>
          </a:prstGeom>
          <a:noFill/>
          <a:ln>
            <a:solidFill>
              <a:schemeClr val="tx2"/>
            </a:solidFill>
          </a:ln>
        </p:spPr>
        <p:txBody>
          <a:bodyPr wrap="square" rtlCol="0">
            <a:spAutoFit/>
          </a:bodyPr>
          <a:lstStyle/>
          <a:p>
            <a:r>
              <a:rPr lang="it-IT" dirty="0" smtClean="0"/>
              <a:t>0.8</a:t>
            </a:r>
            <a:endParaRPr lang="it-IT" dirty="0"/>
          </a:p>
        </p:txBody>
      </p:sp>
      <p:cxnSp>
        <p:nvCxnSpPr>
          <p:cNvPr id="27" name="Connettore 1 26"/>
          <p:cNvCxnSpPr/>
          <p:nvPr/>
        </p:nvCxnSpPr>
        <p:spPr>
          <a:xfrm>
            <a:off x="650498" y="3469064"/>
            <a:ext cx="6740056" cy="0"/>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8" name="Connettore 1 27"/>
          <p:cNvCxnSpPr/>
          <p:nvPr/>
        </p:nvCxnSpPr>
        <p:spPr>
          <a:xfrm>
            <a:off x="802898" y="3621464"/>
            <a:ext cx="4529151" cy="0"/>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sp>
        <p:nvSpPr>
          <p:cNvPr id="30" name="CasellaDiTesto 29"/>
          <p:cNvSpPr txBox="1"/>
          <p:nvPr/>
        </p:nvSpPr>
        <p:spPr>
          <a:xfrm>
            <a:off x="7468963" y="3782784"/>
            <a:ext cx="1118569" cy="338554"/>
          </a:xfrm>
          <a:prstGeom prst="rect">
            <a:avLst/>
          </a:prstGeom>
          <a:noFill/>
        </p:spPr>
        <p:txBody>
          <a:bodyPr wrap="square" rtlCol="0">
            <a:spAutoFit/>
          </a:bodyPr>
          <a:lstStyle/>
          <a:p>
            <a:r>
              <a:rPr lang="it-IT" sz="1600" dirty="0" smtClean="0"/>
              <a:t>Nota 2018</a:t>
            </a:r>
            <a:endParaRPr lang="it-IT" sz="1600" dirty="0"/>
          </a:p>
        </p:txBody>
      </p:sp>
    </p:spTree>
    <p:extLst>
      <p:ext uri="{BB962C8B-B14F-4D97-AF65-F5344CB8AC3E}">
        <p14:creationId xmlns:p14="http://schemas.microsoft.com/office/powerpoint/2010/main" val="1895054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5208" y="-14709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21</a:t>
            </a:fld>
            <a:endParaRPr lang="it-IT" b="1" dirty="0">
              <a:solidFill>
                <a:schemeClr val="bg1"/>
              </a:solidFill>
              <a:latin typeface="Arial"/>
              <a:cs typeface="Arial"/>
            </a:endParaRPr>
          </a:p>
        </p:txBody>
      </p:sp>
      <p:sp>
        <p:nvSpPr>
          <p:cNvPr id="5" name="CasellaDiTesto 4"/>
          <p:cNvSpPr txBox="1"/>
          <p:nvPr/>
        </p:nvSpPr>
        <p:spPr>
          <a:xfrm>
            <a:off x="8428383" y="2832652"/>
            <a:ext cx="184731" cy="369332"/>
          </a:xfrm>
          <a:prstGeom prst="rect">
            <a:avLst/>
          </a:prstGeom>
          <a:noFill/>
        </p:spPr>
        <p:txBody>
          <a:bodyPr wrap="none" rtlCol="0">
            <a:spAutoFit/>
          </a:bodyPr>
          <a:lstStyle/>
          <a:p>
            <a:endParaRPr lang="it-IT" dirty="0"/>
          </a:p>
        </p:txBody>
      </p:sp>
      <p:sp>
        <p:nvSpPr>
          <p:cNvPr id="20" name="CasellaDiTesto 19"/>
          <p:cNvSpPr txBox="1"/>
          <p:nvPr/>
        </p:nvSpPr>
        <p:spPr>
          <a:xfrm>
            <a:off x="2015756" y="598311"/>
            <a:ext cx="4177654" cy="523220"/>
          </a:xfrm>
          <a:prstGeom prst="rect">
            <a:avLst/>
          </a:prstGeom>
          <a:noFill/>
        </p:spPr>
        <p:txBody>
          <a:bodyPr wrap="square" rtlCol="0">
            <a:spAutoFit/>
          </a:bodyPr>
          <a:lstStyle/>
          <a:p>
            <a:r>
              <a:rPr lang="it-IT" sz="2800" b="1" dirty="0" smtClean="0">
                <a:solidFill>
                  <a:srgbClr val="C00000"/>
                </a:solidFill>
              </a:rPr>
              <a:t>da NTC 2008 a NTC 2018</a:t>
            </a:r>
            <a:endParaRPr lang="it-IT" sz="2800" b="1" dirty="0">
              <a:solidFill>
                <a:srgbClr val="C00000"/>
              </a:solidFill>
            </a:endParaRPr>
          </a:p>
        </p:txBody>
      </p:sp>
      <p:sp>
        <p:nvSpPr>
          <p:cNvPr id="22" name="CasellaDiTesto 21"/>
          <p:cNvSpPr txBox="1"/>
          <p:nvPr/>
        </p:nvSpPr>
        <p:spPr>
          <a:xfrm>
            <a:off x="5332049" y="-127855"/>
            <a:ext cx="3813700" cy="648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pic>
        <p:nvPicPr>
          <p:cNvPr id="4" name="Immagine 3"/>
          <p:cNvPicPr>
            <a:picLocks noChangeAspect="1"/>
          </p:cNvPicPr>
          <p:nvPr/>
        </p:nvPicPr>
        <p:blipFill>
          <a:blip r:embed="rId4"/>
          <a:stretch>
            <a:fillRect/>
          </a:stretch>
        </p:blipFill>
        <p:spPr>
          <a:xfrm>
            <a:off x="433532" y="1296414"/>
            <a:ext cx="6712200" cy="2627121"/>
          </a:xfrm>
          <a:prstGeom prst="rect">
            <a:avLst/>
          </a:prstGeom>
        </p:spPr>
      </p:pic>
      <p:cxnSp>
        <p:nvCxnSpPr>
          <p:cNvPr id="24" name="Connettore 2 23"/>
          <p:cNvCxnSpPr/>
          <p:nvPr/>
        </p:nvCxnSpPr>
        <p:spPr>
          <a:xfrm>
            <a:off x="6594655" y="2743200"/>
            <a:ext cx="644244"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5" name="CasellaDiTesto 24"/>
          <p:cNvSpPr txBox="1"/>
          <p:nvPr/>
        </p:nvSpPr>
        <p:spPr>
          <a:xfrm>
            <a:off x="7238899" y="2575450"/>
            <a:ext cx="477546" cy="368083"/>
          </a:xfrm>
          <a:prstGeom prst="rect">
            <a:avLst/>
          </a:prstGeom>
          <a:noFill/>
          <a:ln>
            <a:solidFill>
              <a:schemeClr val="tx2"/>
            </a:solidFill>
          </a:ln>
        </p:spPr>
        <p:txBody>
          <a:bodyPr wrap="square" rtlCol="0">
            <a:spAutoFit/>
          </a:bodyPr>
          <a:lstStyle/>
          <a:p>
            <a:r>
              <a:rPr lang="it-IT" dirty="0" smtClean="0"/>
              <a:t>0.8</a:t>
            </a:r>
            <a:endParaRPr lang="it-IT" dirty="0"/>
          </a:p>
        </p:txBody>
      </p:sp>
      <p:cxnSp>
        <p:nvCxnSpPr>
          <p:cNvPr id="26" name="Connettore 1 25"/>
          <p:cNvCxnSpPr/>
          <p:nvPr/>
        </p:nvCxnSpPr>
        <p:spPr>
          <a:xfrm>
            <a:off x="876741" y="3657600"/>
            <a:ext cx="6155655" cy="0"/>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Connettore 1 28"/>
          <p:cNvCxnSpPr/>
          <p:nvPr/>
        </p:nvCxnSpPr>
        <p:spPr>
          <a:xfrm>
            <a:off x="878313" y="3819427"/>
            <a:ext cx="5852425" cy="0"/>
          </a:xfrm>
          <a:prstGeom prst="line">
            <a:avLst/>
          </a:prstGeom>
          <a:ln w="6350">
            <a:solidFill>
              <a:srgbClr val="FF0000"/>
            </a:solidFill>
          </a:ln>
        </p:spPr>
        <p:style>
          <a:lnRef idx="2">
            <a:schemeClr val="accent1"/>
          </a:lnRef>
          <a:fillRef idx="0">
            <a:schemeClr val="accent1"/>
          </a:fillRef>
          <a:effectRef idx="1">
            <a:schemeClr val="accent1"/>
          </a:effectRef>
          <a:fontRef idx="minor">
            <a:schemeClr val="tx1"/>
          </a:fontRef>
        </p:style>
      </p:cxnSp>
      <p:pic>
        <p:nvPicPr>
          <p:cNvPr id="31" name="Immagine 30"/>
          <p:cNvPicPr>
            <a:picLocks noChangeAspect="1"/>
          </p:cNvPicPr>
          <p:nvPr/>
        </p:nvPicPr>
        <p:blipFill rotWithShape="1">
          <a:blip r:embed="rId5"/>
          <a:srcRect t="89704"/>
          <a:stretch/>
        </p:blipFill>
        <p:spPr>
          <a:xfrm>
            <a:off x="697633" y="3929440"/>
            <a:ext cx="6813900" cy="250887"/>
          </a:xfrm>
          <a:prstGeom prst="rect">
            <a:avLst/>
          </a:prstGeom>
        </p:spPr>
      </p:pic>
      <p:sp>
        <p:nvSpPr>
          <p:cNvPr id="32" name="CasellaDiTesto 31"/>
          <p:cNvSpPr txBox="1"/>
          <p:nvPr/>
        </p:nvSpPr>
        <p:spPr>
          <a:xfrm>
            <a:off x="7409833" y="3859770"/>
            <a:ext cx="1118569" cy="338554"/>
          </a:xfrm>
          <a:prstGeom prst="rect">
            <a:avLst/>
          </a:prstGeom>
          <a:noFill/>
        </p:spPr>
        <p:txBody>
          <a:bodyPr wrap="square" rtlCol="0">
            <a:spAutoFit/>
          </a:bodyPr>
          <a:lstStyle/>
          <a:p>
            <a:r>
              <a:rPr lang="it-IT" sz="1600" dirty="0" smtClean="0"/>
              <a:t>Nota 2018</a:t>
            </a:r>
            <a:endParaRPr lang="it-IT" sz="1600" dirty="0"/>
          </a:p>
        </p:txBody>
      </p:sp>
    </p:spTree>
    <p:extLst>
      <p:ext uri="{BB962C8B-B14F-4D97-AF65-F5344CB8AC3E}">
        <p14:creationId xmlns:p14="http://schemas.microsoft.com/office/powerpoint/2010/main" val="24693387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2631" y="-1463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22</a:t>
            </a:fld>
            <a:endParaRPr lang="it-IT" b="1" dirty="0">
              <a:solidFill>
                <a:schemeClr val="bg1"/>
              </a:solidFill>
              <a:latin typeface="Arial"/>
              <a:cs typeface="Arial"/>
            </a:endParaRPr>
          </a:p>
        </p:txBody>
      </p:sp>
      <p:sp>
        <p:nvSpPr>
          <p:cNvPr id="6" name="CasellaDiTesto 5"/>
          <p:cNvSpPr txBox="1"/>
          <p:nvPr/>
        </p:nvSpPr>
        <p:spPr>
          <a:xfrm>
            <a:off x="2106977" y="806142"/>
            <a:ext cx="5182060" cy="830997"/>
          </a:xfrm>
          <a:prstGeom prst="rect">
            <a:avLst/>
          </a:prstGeom>
          <a:noFill/>
        </p:spPr>
        <p:txBody>
          <a:bodyPr wrap="none" rtlCol="0">
            <a:spAutoFit/>
          </a:bodyPr>
          <a:lstStyle/>
          <a:p>
            <a:r>
              <a:rPr lang="it-IT" sz="2400" b="1" dirty="0" smtClean="0">
                <a:solidFill>
                  <a:srgbClr val="003257"/>
                </a:solidFill>
              </a:rPr>
              <a:t>MURI DI SOSTEGNO </a:t>
            </a:r>
            <a:r>
              <a:rPr lang="it-IT" sz="2400" dirty="0">
                <a:solidFill>
                  <a:srgbClr val="003257"/>
                </a:solidFill>
              </a:rPr>
              <a:t>secondo </a:t>
            </a:r>
            <a:r>
              <a:rPr lang="it-IT" sz="2400" b="1" dirty="0">
                <a:solidFill>
                  <a:srgbClr val="C00000"/>
                </a:solidFill>
              </a:rPr>
              <a:t>NTC 2008 </a:t>
            </a:r>
          </a:p>
          <a:p>
            <a:endParaRPr lang="it-IT" sz="2400" b="1" dirty="0">
              <a:solidFill>
                <a:srgbClr val="003257"/>
              </a:solidFill>
            </a:endParaRPr>
          </a:p>
        </p:txBody>
      </p:sp>
      <p:sp>
        <p:nvSpPr>
          <p:cNvPr id="3" name="CasellaDiTesto 2"/>
          <p:cNvSpPr txBox="1"/>
          <p:nvPr/>
        </p:nvSpPr>
        <p:spPr>
          <a:xfrm>
            <a:off x="773708" y="1351275"/>
            <a:ext cx="7520383" cy="461665"/>
          </a:xfrm>
          <a:prstGeom prst="rect">
            <a:avLst/>
          </a:prstGeom>
          <a:solidFill>
            <a:srgbClr val="FF9900"/>
          </a:solidFill>
          <a:ln>
            <a:solidFill>
              <a:srgbClr val="003053"/>
            </a:solidFill>
          </a:ln>
        </p:spPr>
        <p:txBody>
          <a:bodyPr wrap="square" rtlCol="0">
            <a:spAutoFit/>
          </a:bodyPr>
          <a:lstStyle/>
          <a:p>
            <a:r>
              <a:rPr lang="it-IT" sz="2400" dirty="0" smtClean="0">
                <a:solidFill>
                  <a:srgbClr val="003257"/>
                </a:solidFill>
              </a:rPr>
              <a:t>Verifiche agli Stati Limite Ultimi (SLU) dei muri di sostegno</a:t>
            </a:r>
            <a:endParaRPr lang="it-IT" sz="2400" b="1" dirty="0">
              <a:solidFill>
                <a:srgbClr val="C00000"/>
              </a:solidFill>
            </a:endParaRPr>
          </a:p>
        </p:txBody>
      </p:sp>
      <p:grpSp>
        <p:nvGrpSpPr>
          <p:cNvPr id="7" name="Gruppo 6"/>
          <p:cNvGrpSpPr/>
          <p:nvPr/>
        </p:nvGrpSpPr>
        <p:grpSpPr>
          <a:xfrm>
            <a:off x="942975" y="2171997"/>
            <a:ext cx="7665659" cy="2033290"/>
            <a:chOff x="942975" y="2171997"/>
            <a:chExt cx="7665659" cy="2033290"/>
          </a:xfrm>
        </p:grpSpPr>
        <p:grpSp>
          <p:nvGrpSpPr>
            <p:cNvPr id="8" name="Gruppo 7"/>
            <p:cNvGrpSpPr/>
            <p:nvPr/>
          </p:nvGrpSpPr>
          <p:grpSpPr>
            <a:xfrm>
              <a:off x="942975" y="2652712"/>
              <a:ext cx="2390775" cy="1533525"/>
              <a:chOff x="0" y="0"/>
              <a:chExt cx="2390775" cy="1533525"/>
            </a:xfrm>
          </p:grpSpPr>
          <p:grpSp>
            <p:nvGrpSpPr>
              <p:cNvPr id="31" name="Gruppo 30"/>
              <p:cNvGrpSpPr/>
              <p:nvPr/>
            </p:nvGrpSpPr>
            <p:grpSpPr>
              <a:xfrm>
                <a:off x="0" y="0"/>
                <a:ext cx="2390775" cy="1533525"/>
                <a:chOff x="0" y="0"/>
                <a:chExt cx="2390775" cy="1533525"/>
              </a:xfrm>
            </p:grpSpPr>
            <p:sp>
              <p:nvSpPr>
                <p:cNvPr id="33" name="Rettangolo 32"/>
                <p:cNvSpPr/>
                <p:nvPr/>
              </p:nvSpPr>
              <p:spPr>
                <a:xfrm>
                  <a:off x="952500" y="0"/>
                  <a:ext cx="200025" cy="1333500"/>
                </a:xfrm>
                <a:prstGeom prst="rect">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34" name="Rettangolo 33"/>
                <p:cNvSpPr/>
                <p:nvPr/>
              </p:nvSpPr>
              <p:spPr>
                <a:xfrm>
                  <a:off x="676275" y="1333500"/>
                  <a:ext cx="1238250" cy="2000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35" name="Connettore 1 34"/>
                <p:cNvCxnSpPr/>
                <p:nvPr/>
              </p:nvCxnSpPr>
              <p:spPr>
                <a:xfrm>
                  <a:off x="966788" y="0"/>
                  <a:ext cx="141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ttangolo 35"/>
                <p:cNvSpPr/>
                <p:nvPr/>
              </p:nvSpPr>
              <p:spPr>
                <a:xfrm>
                  <a:off x="1152525" y="9525"/>
                  <a:ext cx="1238250" cy="123825"/>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37" name="Connettore 1 36"/>
                <p:cNvCxnSpPr/>
                <p:nvPr/>
              </p:nvCxnSpPr>
              <p:spPr>
                <a:xfrm>
                  <a:off x="0" y="1219200"/>
                  <a:ext cx="952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Rettangolo 37"/>
                <p:cNvSpPr/>
                <p:nvPr/>
              </p:nvSpPr>
              <p:spPr>
                <a:xfrm>
                  <a:off x="0" y="1228726"/>
                  <a:ext cx="952500" cy="114300"/>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sp>
            <p:nvSpPr>
              <p:cNvPr id="32" name="Freccia a sinistra 31"/>
              <p:cNvSpPr/>
              <p:nvPr/>
            </p:nvSpPr>
            <p:spPr>
              <a:xfrm>
                <a:off x="523875" y="685800"/>
                <a:ext cx="533400" cy="219075"/>
              </a:xfrm>
              <a:prstGeom prst="lef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grpSp>
          <p:nvGrpSpPr>
            <p:cNvPr id="9" name="Gruppo 8"/>
            <p:cNvGrpSpPr/>
            <p:nvPr/>
          </p:nvGrpSpPr>
          <p:grpSpPr>
            <a:xfrm>
              <a:off x="3381375" y="2652712"/>
              <a:ext cx="2390775" cy="1552575"/>
              <a:chOff x="2438400" y="0"/>
              <a:chExt cx="2390775" cy="1552575"/>
            </a:xfrm>
          </p:grpSpPr>
          <p:grpSp>
            <p:nvGrpSpPr>
              <p:cNvPr id="22" name="Gruppo 21"/>
              <p:cNvGrpSpPr/>
              <p:nvPr/>
            </p:nvGrpSpPr>
            <p:grpSpPr>
              <a:xfrm>
                <a:off x="2438400" y="0"/>
                <a:ext cx="2390775" cy="1533525"/>
                <a:chOff x="2438400" y="0"/>
                <a:chExt cx="2390775" cy="1533525"/>
              </a:xfrm>
            </p:grpSpPr>
            <p:sp>
              <p:nvSpPr>
                <p:cNvPr id="25" name="Rettangolo 24"/>
                <p:cNvSpPr/>
                <p:nvPr/>
              </p:nvSpPr>
              <p:spPr>
                <a:xfrm>
                  <a:off x="3390900" y="0"/>
                  <a:ext cx="200025" cy="1333500"/>
                </a:xfrm>
                <a:prstGeom prst="rect">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26" name="Rettangolo 25"/>
                <p:cNvSpPr/>
                <p:nvPr/>
              </p:nvSpPr>
              <p:spPr>
                <a:xfrm>
                  <a:off x="3114675" y="1333500"/>
                  <a:ext cx="1238250" cy="2000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27" name="Connettore 1 26"/>
                <p:cNvCxnSpPr/>
                <p:nvPr/>
              </p:nvCxnSpPr>
              <p:spPr>
                <a:xfrm>
                  <a:off x="3405188" y="0"/>
                  <a:ext cx="141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Rettangolo 27"/>
                <p:cNvSpPr/>
                <p:nvPr/>
              </p:nvSpPr>
              <p:spPr>
                <a:xfrm>
                  <a:off x="3590925" y="9525"/>
                  <a:ext cx="1238250" cy="123825"/>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29" name="Connettore 1 28"/>
                <p:cNvCxnSpPr/>
                <p:nvPr/>
              </p:nvCxnSpPr>
              <p:spPr>
                <a:xfrm>
                  <a:off x="2438400" y="1219200"/>
                  <a:ext cx="952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ttangolo 29"/>
                <p:cNvSpPr/>
                <p:nvPr/>
              </p:nvSpPr>
              <p:spPr>
                <a:xfrm>
                  <a:off x="2438400" y="1228726"/>
                  <a:ext cx="952500" cy="114300"/>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sp>
            <p:nvSpPr>
              <p:cNvPr id="23" name="Freccia circolare in giù 22"/>
              <p:cNvSpPr/>
              <p:nvPr/>
            </p:nvSpPr>
            <p:spPr>
              <a:xfrm flipH="1">
                <a:off x="3095625" y="666750"/>
                <a:ext cx="714375" cy="371475"/>
              </a:xfrm>
              <a:prstGeom prst="curved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solidFill>
                    <a:schemeClr val="tx1"/>
                  </a:solidFill>
                </a:endParaRPr>
              </a:p>
            </p:txBody>
          </p:sp>
          <p:sp>
            <p:nvSpPr>
              <p:cNvPr id="24" name="Ovale 23"/>
              <p:cNvSpPr/>
              <p:nvPr/>
            </p:nvSpPr>
            <p:spPr>
              <a:xfrm flipH="1" flipV="1">
                <a:off x="3093719" y="1506856"/>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grpSp>
          <p:nvGrpSpPr>
            <p:cNvPr id="13" name="Gruppo 12"/>
            <p:cNvGrpSpPr/>
            <p:nvPr/>
          </p:nvGrpSpPr>
          <p:grpSpPr>
            <a:xfrm>
              <a:off x="5810250" y="2662237"/>
              <a:ext cx="2390775" cy="1543050"/>
              <a:chOff x="4867275" y="9525"/>
              <a:chExt cx="2390775" cy="1543050"/>
            </a:xfrm>
          </p:grpSpPr>
          <p:grpSp>
            <p:nvGrpSpPr>
              <p:cNvPr id="14" name="Gruppo 13"/>
              <p:cNvGrpSpPr/>
              <p:nvPr/>
            </p:nvGrpSpPr>
            <p:grpSpPr>
              <a:xfrm>
                <a:off x="4867275" y="9525"/>
                <a:ext cx="2390775" cy="1533525"/>
                <a:chOff x="4867275" y="9525"/>
                <a:chExt cx="2390775" cy="1533525"/>
              </a:xfrm>
            </p:grpSpPr>
            <p:sp>
              <p:nvSpPr>
                <p:cNvPr id="16" name="Rettangolo 15"/>
                <p:cNvSpPr/>
                <p:nvPr/>
              </p:nvSpPr>
              <p:spPr>
                <a:xfrm>
                  <a:off x="5819775" y="9525"/>
                  <a:ext cx="200025" cy="1333500"/>
                </a:xfrm>
                <a:prstGeom prst="rect">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17" name="Rettangolo 16"/>
                <p:cNvSpPr/>
                <p:nvPr/>
              </p:nvSpPr>
              <p:spPr>
                <a:xfrm>
                  <a:off x="5543550" y="1343025"/>
                  <a:ext cx="1238250" cy="2000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18" name="Connettore 1 17"/>
                <p:cNvCxnSpPr/>
                <p:nvPr/>
              </p:nvCxnSpPr>
              <p:spPr>
                <a:xfrm>
                  <a:off x="5834063" y="9525"/>
                  <a:ext cx="141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ttangolo 18"/>
                <p:cNvSpPr/>
                <p:nvPr/>
              </p:nvSpPr>
              <p:spPr>
                <a:xfrm>
                  <a:off x="6019800" y="19050"/>
                  <a:ext cx="1238250" cy="123825"/>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20" name="Connettore 1 19"/>
                <p:cNvCxnSpPr/>
                <p:nvPr/>
              </p:nvCxnSpPr>
              <p:spPr>
                <a:xfrm>
                  <a:off x="4867275" y="1228725"/>
                  <a:ext cx="952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ttangolo 20"/>
                <p:cNvSpPr/>
                <p:nvPr/>
              </p:nvSpPr>
              <p:spPr>
                <a:xfrm>
                  <a:off x="4867275" y="1238251"/>
                  <a:ext cx="952500" cy="114300"/>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cxnSp>
            <p:nvCxnSpPr>
              <p:cNvPr id="15" name="Connettore 2 14"/>
              <p:cNvCxnSpPr/>
              <p:nvPr/>
            </p:nvCxnSpPr>
            <p:spPr>
              <a:xfrm flipH="1">
                <a:off x="6000750" y="581025"/>
                <a:ext cx="476250" cy="97155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4" name="CasellaDiTesto 3"/>
            <p:cNvSpPr txBox="1"/>
            <p:nvPr/>
          </p:nvSpPr>
          <p:spPr>
            <a:xfrm>
              <a:off x="1526693" y="2195809"/>
              <a:ext cx="1938130" cy="461665"/>
            </a:xfrm>
            <a:prstGeom prst="rect">
              <a:avLst/>
            </a:prstGeom>
            <a:noFill/>
          </p:spPr>
          <p:txBody>
            <a:bodyPr wrap="square" rtlCol="0">
              <a:spAutoFit/>
            </a:bodyPr>
            <a:lstStyle/>
            <a:p>
              <a:r>
                <a:rPr lang="it-IT" sz="2400" b="1" dirty="0" smtClean="0">
                  <a:solidFill>
                    <a:srgbClr val="003257"/>
                  </a:solidFill>
                </a:rPr>
                <a:t>Scorrimento</a:t>
              </a:r>
              <a:endParaRPr lang="it-IT" sz="2400" b="1" dirty="0">
                <a:solidFill>
                  <a:srgbClr val="003257"/>
                </a:solidFill>
              </a:endParaRPr>
            </a:p>
          </p:txBody>
        </p:sp>
        <p:sp>
          <p:nvSpPr>
            <p:cNvPr id="39" name="CasellaDiTesto 38"/>
            <p:cNvSpPr txBox="1"/>
            <p:nvPr/>
          </p:nvSpPr>
          <p:spPr>
            <a:xfrm>
              <a:off x="4086329" y="2171997"/>
              <a:ext cx="1938130" cy="461665"/>
            </a:xfrm>
            <a:prstGeom prst="rect">
              <a:avLst/>
            </a:prstGeom>
            <a:noFill/>
          </p:spPr>
          <p:txBody>
            <a:bodyPr wrap="square" rtlCol="0">
              <a:spAutoFit/>
            </a:bodyPr>
            <a:lstStyle/>
            <a:p>
              <a:r>
                <a:rPr lang="it-IT" sz="2400" b="1" dirty="0" smtClean="0">
                  <a:solidFill>
                    <a:srgbClr val="003257"/>
                  </a:solidFill>
                </a:rPr>
                <a:t>Ribaltamento</a:t>
              </a:r>
              <a:endParaRPr lang="it-IT" sz="2400" b="1" dirty="0">
                <a:solidFill>
                  <a:srgbClr val="003257"/>
                </a:solidFill>
              </a:endParaRPr>
            </a:p>
          </p:txBody>
        </p:sp>
        <p:sp>
          <p:nvSpPr>
            <p:cNvPr id="40" name="CasellaDiTesto 39"/>
            <p:cNvSpPr txBox="1"/>
            <p:nvPr/>
          </p:nvSpPr>
          <p:spPr>
            <a:xfrm>
              <a:off x="6670504" y="2174318"/>
              <a:ext cx="1938130" cy="461665"/>
            </a:xfrm>
            <a:prstGeom prst="rect">
              <a:avLst/>
            </a:prstGeom>
            <a:noFill/>
          </p:spPr>
          <p:txBody>
            <a:bodyPr wrap="square" rtlCol="0">
              <a:spAutoFit/>
            </a:bodyPr>
            <a:lstStyle/>
            <a:p>
              <a:r>
                <a:rPr lang="it-IT" sz="2400" b="1" dirty="0" smtClean="0">
                  <a:solidFill>
                    <a:srgbClr val="003257"/>
                  </a:solidFill>
                </a:rPr>
                <a:t>Carico limite</a:t>
              </a:r>
              <a:endParaRPr lang="it-IT" sz="2400" b="1" dirty="0">
                <a:solidFill>
                  <a:srgbClr val="003257"/>
                </a:solidFill>
              </a:endParaRPr>
            </a:p>
          </p:txBody>
        </p:sp>
      </p:grpSp>
      <p:sp>
        <p:nvSpPr>
          <p:cNvPr id="5" name="CasellaDiTesto 4"/>
          <p:cNvSpPr txBox="1"/>
          <p:nvPr/>
        </p:nvSpPr>
        <p:spPr>
          <a:xfrm>
            <a:off x="442498" y="4218876"/>
            <a:ext cx="3105978" cy="1646605"/>
          </a:xfrm>
          <a:prstGeom prst="rect">
            <a:avLst/>
          </a:prstGeom>
          <a:solidFill>
            <a:srgbClr val="FF9900"/>
          </a:solidFill>
          <a:ln>
            <a:solidFill>
              <a:srgbClr val="003053"/>
            </a:solidFill>
          </a:ln>
        </p:spPr>
        <p:txBody>
          <a:bodyPr wrap="square" rtlCol="0">
            <a:spAutoFit/>
          </a:bodyPr>
          <a:lstStyle/>
          <a:p>
            <a:r>
              <a:rPr lang="it-IT" sz="2400" dirty="0" smtClean="0">
                <a:solidFill>
                  <a:srgbClr val="003257"/>
                </a:solidFill>
              </a:rPr>
              <a:t>Approccio </a:t>
            </a:r>
          </a:p>
          <a:p>
            <a:r>
              <a:rPr lang="it-IT" sz="2400" dirty="0" smtClean="0">
                <a:solidFill>
                  <a:srgbClr val="003257"/>
                </a:solidFill>
              </a:rPr>
              <a:t>DA1-C1 (A1+M1+R1) e</a:t>
            </a:r>
          </a:p>
          <a:p>
            <a:r>
              <a:rPr lang="it-IT" sz="2400" dirty="0" smtClean="0">
                <a:solidFill>
                  <a:srgbClr val="003257"/>
                </a:solidFill>
              </a:rPr>
              <a:t>DA1-C2 (A2+M2+R2) o</a:t>
            </a:r>
          </a:p>
          <a:p>
            <a:pPr>
              <a:spcBef>
                <a:spcPts val="600"/>
              </a:spcBef>
            </a:pPr>
            <a:r>
              <a:rPr lang="it-IT" sz="2400" dirty="0" smtClean="0">
                <a:solidFill>
                  <a:srgbClr val="003257"/>
                </a:solidFill>
              </a:rPr>
              <a:t>DA2 (A1+M1+R3)</a:t>
            </a:r>
            <a:endParaRPr lang="it-IT" sz="2400" dirty="0">
              <a:solidFill>
                <a:srgbClr val="003257"/>
              </a:solidFill>
            </a:endParaRPr>
          </a:p>
        </p:txBody>
      </p:sp>
      <p:sp>
        <p:nvSpPr>
          <p:cNvPr id="42" name="CasellaDiTesto 41"/>
          <p:cNvSpPr txBox="1"/>
          <p:nvPr/>
        </p:nvSpPr>
        <p:spPr>
          <a:xfrm>
            <a:off x="4163667" y="4455606"/>
            <a:ext cx="896179" cy="461665"/>
          </a:xfrm>
          <a:prstGeom prst="rect">
            <a:avLst/>
          </a:prstGeom>
          <a:solidFill>
            <a:srgbClr val="FF9900"/>
          </a:solidFill>
          <a:ln>
            <a:solidFill>
              <a:srgbClr val="134979"/>
            </a:solidFill>
          </a:ln>
        </p:spPr>
        <p:txBody>
          <a:bodyPr wrap="square" rtlCol="0">
            <a:spAutoFit/>
          </a:bodyPr>
          <a:lstStyle/>
          <a:p>
            <a:r>
              <a:rPr lang="it-IT" sz="2400" dirty="0" smtClean="0">
                <a:solidFill>
                  <a:srgbClr val="003257"/>
                </a:solidFill>
              </a:rPr>
              <a:t>EQU</a:t>
            </a:r>
            <a:endParaRPr lang="it-IT" sz="2400" dirty="0">
              <a:solidFill>
                <a:srgbClr val="003257"/>
              </a:solidFill>
            </a:endParaRPr>
          </a:p>
        </p:txBody>
      </p:sp>
      <p:sp>
        <p:nvSpPr>
          <p:cNvPr id="43" name="CasellaDiTesto 42"/>
          <p:cNvSpPr txBox="1"/>
          <p:nvPr/>
        </p:nvSpPr>
        <p:spPr>
          <a:xfrm>
            <a:off x="1109835" y="6011788"/>
            <a:ext cx="6648103" cy="461665"/>
          </a:xfrm>
          <a:prstGeom prst="rect">
            <a:avLst/>
          </a:prstGeom>
          <a:solidFill>
            <a:srgbClr val="FF9900"/>
          </a:solidFill>
          <a:ln>
            <a:solidFill>
              <a:srgbClr val="003257"/>
            </a:solidFill>
          </a:ln>
        </p:spPr>
        <p:txBody>
          <a:bodyPr wrap="square" rtlCol="0">
            <a:spAutoFit/>
          </a:bodyPr>
          <a:lstStyle/>
          <a:p>
            <a:r>
              <a:rPr lang="it-IT" sz="2400" dirty="0" smtClean="0">
                <a:solidFill>
                  <a:srgbClr val="003257"/>
                </a:solidFill>
              </a:rPr>
              <a:t>Verifica globale del pendio DA1-C2: (A2+M2+R2)</a:t>
            </a:r>
            <a:endParaRPr lang="it-IT" sz="2400" dirty="0">
              <a:solidFill>
                <a:srgbClr val="003257"/>
              </a:solidFill>
            </a:endParaRPr>
          </a:p>
        </p:txBody>
      </p:sp>
      <p:sp>
        <p:nvSpPr>
          <p:cNvPr id="45" name="CasellaDiTesto 44"/>
          <p:cNvSpPr txBox="1"/>
          <p:nvPr/>
        </p:nvSpPr>
        <p:spPr>
          <a:xfrm>
            <a:off x="5915974" y="4242103"/>
            <a:ext cx="3105978" cy="1646605"/>
          </a:xfrm>
          <a:prstGeom prst="rect">
            <a:avLst/>
          </a:prstGeom>
          <a:solidFill>
            <a:srgbClr val="FF9900"/>
          </a:solidFill>
          <a:ln>
            <a:solidFill>
              <a:srgbClr val="003300"/>
            </a:solidFill>
          </a:ln>
        </p:spPr>
        <p:txBody>
          <a:bodyPr wrap="square" rtlCol="0">
            <a:spAutoFit/>
          </a:bodyPr>
          <a:lstStyle/>
          <a:p>
            <a:r>
              <a:rPr lang="it-IT" sz="2400" dirty="0" smtClean="0">
                <a:solidFill>
                  <a:srgbClr val="003257"/>
                </a:solidFill>
              </a:rPr>
              <a:t>Approccio </a:t>
            </a:r>
          </a:p>
          <a:p>
            <a:r>
              <a:rPr lang="it-IT" sz="2400" dirty="0" smtClean="0">
                <a:solidFill>
                  <a:srgbClr val="003257"/>
                </a:solidFill>
              </a:rPr>
              <a:t>DA1-C1 (A1+M1+R1) e</a:t>
            </a:r>
          </a:p>
          <a:p>
            <a:r>
              <a:rPr lang="it-IT" sz="2400" dirty="0" smtClean="0">
                <a:solidFill>
                  <a:srgbClr val="003257"/>
                </a:solidFill>
              </a:rPr>
              <a:t>DA1-C2 (A2+M2+R2) o</a:t>
            </a:r>
          </a:p>
          <a:p>
            <a:pPr>
              <a:spcBef>
                <a:spcPts val="600"/>
              </a:spcBef>
            </a:pPr>
            <a:r>
              <a:rPr lang="it-IT" sz="2400" dirty="0" smtClean="0">
                <a:solidFill>
                  <a:srgbClr val="003257"/>
                </a:solidFill>
              </a:rPr>
              <a:t>DA2 (A1+M1+R3)</a:t>
            </a:r>
            <a:endParaRPr lang="it-IT" sz="2400" dirty="0">
              <a:solidFill>
                <a:srgbClr val="003257"/>
              </a:solidFill>
            </a:endParaRPr>
          </a:p>
        </p:txBody>
      </p:sp>
      <p:sp>
        <p:nvSpPr>
          <p:cNvPr id="46" name="CasellaDiTesto 45"/>
          <p:cNvSpPr txBox="1"/>
          <p:nvPr/>
        </p:nvSpPr>
        <p:spPr>
          <a:xfrm>
            <a:off x="5332049" y="-5304"/>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31025912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41372" y="-1463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23</a:t>
            </a:fld>
            <a:endParaRPr lang="it-IT" b="1" dirty="0">
              <a:solidFill>
                <a:schemeClr val="bg1"/>
              </a:solidFill>
              <a:latin typeface="Arial"/>
              <a:cs typeface="Arial"/>
            </a:endParaRPr>
          </a:p>
        </p:txBody>
      </p:sp>
      <p:grpSp>
        <p:nvGrpSpPr>
          <p:cNvPr id="82" name="Gruppo 81"/>
          <p:cNvGrpSpPr/>
          <p:nvPr/>
        </p:nvGrpSpPr>
        <p:grpSpPr>
          <a:xfrm>
            <a:off x="238909" y="1322736"/>
            <a:ext cx="4067175" cy="1866900"/>
            <a:chOff x="2538412" y="2495550"/>
            <a:chExt cx="4067175" cy="1866900"/>
          </a:xfrm>
        </p:grpSpPr>
        <p:grpSp>
          <p:nvGrpSpPr>
            <p:cNvPr id="5" name="Gruppo 4"/>
            <p:cNvGrpSpPr/>
            <p:nvPr/>
          </p:nvGrpSpPr>
          <p:grpSpPr>
            <a:xfrm>
              <a:off x="2538412" y="2495550"/>
              <a:ext cx="4067175" cy="1866900"/>
              <a:chOff x="2538412" y="2495550"/>
              <a:chExt cx="4067175" cy="1866900"/>
            </a:xfrm>
          </p:grpSpPr>
          <p:grpSp>
            <p:nvGrpSpPr>
              <p:cNvPr id="43" name="Gruppo 42"/>
              <p:cNvGrpSpPr/>
              <p:nvPr/>
            </p:nvGrpSpPr>
            <p:grpSpPr>
              <a:xfrm>
                <a:off x="2538412" y="2495550"/>
                <a:ext cx="4067175" cy="1866900"/>
                <a:chOff x="0" y="0"/>
                <a:chExt cx="4067175" cy="1866900"/>
              </a:xfrm>
            </p:grpSpPr>
            <p:cxnSp>
              <p:nvCxnSpPr>
                <p:cNvPr id="44" name="Connettore 1 43"/>
                <p:cNvCxnSpPr/>
                <p:nvPr/>
              </p:nvCxnSpPr>
              <p:spPr>
                <a:xfrm flipH="1">
                  <a:off x="2133600" y="1809750"/>
                  <a:ext cx="57150" cy="571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uppo 44"/>
                <p:cNvGrpSpPr/>
                <p:nvPr/>
              </p:nvGrpSpPr>
              <p:grpSpPr>
                <a:xfrm>
                  <a:off x="0" y="0"/>
                  <a:ext cx="4067175" cy="1838325"/>
                  <a:chOff x="0" y="0"/>
                  <a:chExt cx="4067175" cy="1838325"/>
                </a:xfrm>
              </p:grpSpPr>
              <p:grpSp>
                <p:nvGrpSpPr>
                  <p:cNvPr id="46" name="Gruppo 45"/>
                  <p:cNvGrpSpPr/>
                  <p:nvPr/>
                </p:nvGrpSpPr>
                <p:grpSpPr>
                  <a:xfrm>
                    <a:off x="0" y="295275"/>
                    <a:ext cx="2390775" cy="1533525"/>
                    <a:chOff x="0" y="295275"/>
                    <a:chExt cx="2390775" cy="1533525"/>
                  </a:xfrm>
                </p:grpSpPr>
                <p:sp>
                  <p:nvSpPr>
                    <p:cNvPr id="73" name="Rettangolo 72"/>
                    <p:cNvSpPr/>
                    <p:nvPr/>
                  </p:nvSpPr>
                  <p:spPr>
                    <a:xfrm>
                      <a:off x="952500" y="295275"/>
                      <a:ext cx="200025" cy="1333500"/>
                    </a:xfrm>
                    <a:prstGeom prst="rect">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74" name="Rettangolo 73"/>
                    <p:cNvSpPr/>
                    <p:nvPr/>
                  </p:nvSpPr>
                  <p:spPr>
                    <a:xfrm>
                      <a:off x="676275" y="1628775"/>
                      <a:ext cx="1238250" cy="2000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75" name="Connettore 1 74"/>
                    <p:cNvCxnSpPr/>
                    <p:nvPr/>
                  </p:nvCxnSpPr>
                  <p:spPr>
                    <a:xfrm>
                      <a:off x="966788" y="295275"/>
                      <a:ext cx="141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Rettangolo 75"/>
                    <p:cNvSpPr/>
                    <p:nvPr/>
                  </p:nvSpPr>
                  <p:spPr>
                    <a:xfrm>
                      <a:off x="1152525" y="304800"/>
                      <a:ext cx="1238250" cy="123825"/>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77" name="Connettore 1 76"/>
                    <p:cNvCxnSpPr/>
                    <p:nvPr/>
                  </p:nvCxnSpPr>
                  <p:spPr>
                    <a:xfrm>
                      <a:off x="0" y="1514475"/>
                      <a:ext cx="952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Rettangolo 77"/>
                    <p:cNvSpPr/>
                    <p:nvPr/>
                  </p:nvSpPr>
                  <p:spPr>
                    <a:xfrm>
                      <a:off x="0" y="1524001"/>
                      <a:ext cx="952500" cy="114300"/>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grpSp>
                <p:nvGrpSpPr>
                  <p:cNvPr id="47" name="Gruppo 46"/>
                  <p:cNvGrpSpPr/>
                  <p:nvPr/>
                </p:nvGrpSpPr>
                <p:grpSpPr>
                  <a:xfrm>
                    <a:off x="1171575" y="95250"/>
                    <a:ext cx="2438400" cy="200025"/>
                    <a:chOff x="1171575" y="95250"/>
                    <a:chExt cx="2438400" cy="200025"/>
                  </a:xfrm>
                </p:grpSpPr>
                <p:grpSp>
                  <p:nvGrpSpPr>
                    <p:cNvPr id="53" name="Gruppo 52"/>
                    <p:cNvGrpSpPr/>
                    <p:nvPr/>
                  </p:nvGrpSpPr>
                  <p:grpSpPr>
                    <a:xfrm>
                      <a:off x="1171575" y="95250"/>
                      <a:ext cx="1219200" cy="200025"/>
                      <a:chOff x="1171575" y="95250"/>
                      <a:chExt cx="1219200" cy="200025"/>
                    </a:xfrm>
                  </p:grpSpPr>
                  <p:cxnSp>
                    <p:nvCxnSpPr>
                      <p:cNvPr id="64" name="Connettore 2 63"/>
                      <p:cNvCxnSpPr/>
                      <p:nvPr/>
                    </p:nvCxnSpPr>
                    <p:spPr>
                      <a:xfrm>
                        <a:off x="11715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Connettore 2 64"/>
                      <p:cNvCxnSpPr/>
                      <p:nvPr/>
                    </p:nvCxnSpPr>
                    <p:spPr>
                      <a:xfrm>
                        <a:off x="13239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onnettore 2 65"/>
                      <p:cNvCxnSpPr/>
                      <p:nvPr/>
                    </p:nvCxnSpPr>
                    <p:spPr>
                      <a:xfrm>
                        <a:off x="14763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Connettore 2 66"/>
                      <p:cNvCxnSpPr/>
                      <p:nvPr/>
                    </p:nvCxnSpPr>
                    <p:spPr>
                      <a:xfrm>
                        <a:off x="16287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8" name="Connettore 2 67"/>
                      <p:cNvCxnSpPr/>
                      <p:nvPr/>
                    </p:nvCxnSpPr>
                    <p:spPr>
                      <a:xfrm>
                        <a:off x="17811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Connettore 2 68"/>
                      <p:cNvCxnSpPr/>
                      <p:nvPr/>
                    </p:nvCxnSpPr>
                    <p:spPr>
                      <a:xfrm>
                        <a:off x="19335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nettore 2 69"/>
                      <p:cNvCxnSpPr/>
                      <p:nvPr/>
                    </p:nvCxnSpPr>
                    <p:spPr>
                      <a:xfrm>
                        <a:off x="20859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Connettore 2 70"/>
                      <p:cNvCxnSpPr/>
                      <p:nvPr/>
                    </p:nvCxnSpPr>
                    <p:spPr>
                      <a:xfrm>
                        <a:off x="22383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Connettore 2 71"/>
                      <p:cNvCxnSpPr/>
                      <p:nvPr/>
                    </p:nvCxnSpPr>
                    <p:spPr>
                      <a:xfrm>
                        <a:off x="23907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4" name="Gruppo 53"/>
                    <p:cNvGrpSpPr/>
                    <p:nvPr/>
                  </p:nvGrpSpPr>
                  <p:grpSpPr>
                    <a:xfrm>
                      <a:off x="2390775" y="95250"/>
                      <a:ext cx="1219200" cy="200025"/>
                      <a:chOff x="2390775" y="95250"/>
                      <a:chExt cx="1219200" cy="200025"/>
                    </a:xfrm>
                  </p:grpSpPr>
                  <p:cxnSp>
                    <p:nvCxnSpPr>
                      <p:cNvPr id="55" name="Connettore 2 54"/>
                      <p:cNvCxnSpPr/>
                      <p:nvPr/>
                    </p:nvCxnSpPr>
                    <p:spPr>
                      <a:xfrm>
                        <a:off x="23907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ttore 2 55"/>
                      <p:cNvCxnSpPr/>
                      <p:nvPr/>
                    </p:nvCxnSpPr>
                    <p:spPr>
                      <a:xfrm>
                        <a:off x="25431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Connettore 2 56"/>
                      <p:cNvCxnSpPr/>
                      <p:nvPr/>
                    </p:nvCxnSpPr>
                    <p:spPr>
                      <a:xfrm>
                        <a:off x="26955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onnettore 2 57"/>
                      <p:cNvCxnSpPr/>
                      <p:nvPr/>
                    </p:nvCxnSpPr>
                    <p:spPr>
                      <a:xfrm>
                        <a:off x="28479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nettore 2 58"/>
                      <p:cNvCxnSpPr/>
                      <p:nvPr/>
                    </p:nvCxnSpPr>
                    <p:spPr>
                      <a:xfrm>
                        <a:off x="30003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onnettore 2 59"/>
                      <p:cNvCxnSpPr/>
                      <p:nvPr/>
                    </p:nvCxnSpPr>
                    <p:spPr>
                      <a:xfrm>
                        <a:off x="31527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nettore 2 60"/>
                      <p:cNvCxnSpPr/>
                      <p:nvPr/>
                    </p:nvCxnSpPr>
                    <p:spPr>
                      <a:xfrm>
                        <a:off x="33051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nettore 2 61"/>
                      <p:cNvCxnSpPr/>
                      <p:nvPr/>
                    </p:nvCxnSpPr>
                    <p:spPr>
                      <a:xfrm>
                        <a:off x="34575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ttore 2 62"/>
                      <p:cNvCxnSpPr/>
                      <p:nvPr/>
                    </p:nvCxnSpPr>
                    <p:spPr>
                      <a:xfrm>
                        <a:off x="36099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48" name="CasellaDiTesto 72"/>
                  <p:cNvSpPr txBox="1"/>
                  <p:nvPr/>
                </p:nvSpPr>
                <p:spPr>
                  <a:xfrm>
                    <a:off x="3667125" y="0"/>
                    <a:ext cx="400050" cy="35242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q</a:t>
                    </a:r>
                    <a:r>
                      <a:rPr lang="it-IT" sz="1800" baseline="-25000"/>
                      <a:t>k</a:t>
                    </a:r>
                    <a:endParaRPr lang="it-IT" sz="1800"/>
                  </a:p>
                </p:txBody>
              </p:sp>
              <p:cxnSp>
                <p:nvCxnSpPr>
                  <p:cNvPr id="49" name="Connettore 1 48"/>
                  <p:cNvCxnSpPr/>
                  <p:nvPr/>
                </p:nvCxnSpPr>
                <p:spPr>
                  <a:xfrm>
                    <a:off x="2162175" y="209550"/>
                    <a:ext cx="0" cy="1628775"/>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50" name="CasellaDiTesto 77"/>
                  <p:cNvSpPr txBox="1"/>
                  <p:nvPr/>
                </p:nvSpPr>
                <p:spPr>
                  <a:xfrm>
                    <a:off x="2000250" y="828675"/>
                    <a:ext cx="352425" cy="35242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H</a:t>
                    </a:r>
                  </a:p>
                </p:txBody>
              </p:sp>
              <p:sp>
                <p:nvSpPr>
                  <p:cNvPr id="51" name="Rettangolo 50"/>
                  <p:cNvSpPr/>
                  <p:nvPr/>
                </p:nvSpPr>
                <p:spPr>
                  <a:xfrm>
                    <a:off x="2552699" y="304800"/>
                    <a:ext cx="200025" cy="1504950"/>
                  </a:xfrm>
                  <a:prstGeom prst="rect">
                    <a:avLst/>
                  </a:prstGeom>
                  <a:pattFill prst="ltHorz">
                    <a:fgClr>
                      <a:srgbClr val="C00000"/>
                    </a:fgClr>
                    <a:bgClr>
                      <a:schemeClr val="bg1"/>
                    </a:bgClr>
                  </a:patt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52" name="Triangolo rettangolo 51"/>
                  <p:cNvSpPr/>
                  <p:nvPr/>
                </p:nvSpPr>
                <p:spPr>
                  <a:xfrm>
                    <a:off x="2924175" y="304800"/>
                    <a:ext cx="400050" cy="1514475"/>
                  </a:xfrm>
                  <a:prstGeom prst="rtTriangle">
                    <a:avLst/>
                  </a:prstGeom>
                  <a:pattFill prst="ltHorz">
                    <a:fgClr>
                      <a:srgbClr val="C00000"/>
                    </a:fgClr>
                    <a:bgClr>
                      <a:schemeClr val="bg1"/>
                    </a:bgClr>
                  </a:patt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grpSp>
          <p:cxnSp>
            <p:nvCxnSpPr>
              <p:cNvPr id="4" name="Connettore 1 3"/>
              <p:cNvCxnSpPr/>
              <p:nvPr/>
            </p:nvCxnSpPr>
            <p:spPr>
              <a:xfrm>
                <a:off x="4652134" y="4324350"/>
                <a:ext cx="104775" cy="0"/>
              </a:xfrm>
              <a:prstGeom prst="line">
                <a:avLst/>
              </a:prstGeom>
              <a:ln w="63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80" name="Connettore 1 79"/>
            <p:cNvCxnSpPr/>
            <p:nvPr/>
          </p:nvCxnSpPr>
          <p:spPr>
            <a:xfrm flipV="1">
              <a:off x="4662073" y="2773017"/>
              <a:ext cx="57150" cy="57151"/>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83" name="CasellaDiTesto 82"/>
          <p:cNvSpPr txBox="1"/>
          <p:nvPr/>
        </p:nvSpPr>
        <p:spPr>
          <a:xfrm>
            <a:off x="1807711" y="827941"/>
            <a:ext cx="4533998" cy="461665"/>
          </a:xfrm>
          <a:prstGeom prst="rect">
            <a:avLst/>
          </a:prstGeom>
          <a:solidFill>
            <a:srgbClr val="FF9900"/>
          </a:solidFill>
          <a:ln>
            <a:solidFill>
              <a:srgbClr val="003257"/>
            </a:solidFill>
          </a:ln>
        </p:spPr>
        <p:txBody>
          <a:bodyPr wrap="none" rtlCol="0">
            <a:spAutoFit/>
          </a:bodyPr>
          <a:lstStyle/>
          <a:p>
            <a:r>
              <a:rPr lang="it-IT" sz="2400" b="1" dirty="0" smtClean="0">
                <a:solidFill>
                  <a:srgbClr val="003257"/>
                </a:solidFill>
              </a:rPr>
              <a:t>MURO DI SOSTEGNO – (NTC 2008)</a:t>
            </a:r>
            <a:endParaRPr lang="it-IT" sz="2400" b="1" dirty="0">
              <a:solidFill>
                <a:srgbClr val="003257"/>
              </a:solidFill>
            </a:endParaRPr>
          </a:p>
        </p:txBody>
      </p:sp>
      <mc:AlternateContent xmlns:mc="http://schemas.openxmlformats.org/markup-compatibility/2006" xmlns:a14="http://schemas.microsoft.com/office/drawing/2010/main">
        <mc:Choice Requires="a14">
          <p:graphicFrame>
            <p:nvGraphicFramePr>
              <p:cNvPr id="85" name="Tabella 84"/>
              <p:cNvGraphicFramePr>
                <a:graphicFrameLocks noGrp="1"/>
              </p:cNvGraphicFramePr>
              <p:nvPr>
                <p:extLst>
                  <p:ext uri="{D42A27DB-BD31-4B8C-83A1-F6EECF244321}">
                    <p14:modId xmlns:p14="http://schemas.microsoft.com/office/powerpoint/2010/main" val="3298207739"/>
                  </p:ext>
                </p:extLst>
              </p:nvPr>
            </p:nvGraphicFramePr>
            <p:xfrm>
              <a:off x="246869" y="3306002"/>
              <a:ext cx="4019077" cy="3192910"/>
            </p:xfrm>
            <a:graphic>
              <a:graphicData uri="http://schemas.openxmlformats.org/drawingml/2006/table">
                <a:tbl>
                  <a:tblPr firstRow="1" bandRow="1">
                    <a:tableStyleId>{9D7B26C5-4107-4FEC-AEDC-1716B250A1EF}</a:tableStyleId>
                  </a:tblPr>
                  <a:tblGrid>
                    <a:gridCol w="4019077"/>
                  </a:tblGrid>
                  <a:tr h="432363">
                    <a:tc>
                      <a:txBody>
                        <a:bodyPr/>
                        <a:lstStyle/>
                        <a:p>
                          <a:pPr algn="l"/>
                          <a:r>
                            <a:rPr lang="it-IT" sz="2000" dirty="0" smtClean="0">
                              <a:ln>
                                <a:solidFill>
                                  <a:srgbClr val="003257"/>
                                </a:solidFill>
                              </a:ln>
                            </a:rPr>
                            <a:t>DA1-C2</a:t>
                          </a:r>
                          <a:endParaRPr lang="it-IT" sz="2000" b="1" dirty="0">
                            <a:ln>
                              <a:solidFill>
                                <a:srgbClr val="003257"/>
                              </a:solidFill>
                            </a:ln>
                            <a:solidFill>
                              <a:srgbClr val="003053"/>
                            </a:solidFill>
                          </a:endParaRPr>
                        </a:p>
                      </a:txBody>
                      <a:tcPr/>
                    </a:tc>
                  </a:tr>
                  <a:tr h="370840">
                    <a:tc>
                      <a:txBody>
                        <a:bodyPr/>
                        <a:lstStyle/>
                        <a:p>
                          <a:pPr algn="l"/>
                          <a14:m>
                            <m:oMathPara xmlns:m="http://schemas.openxmlformats.org/officeDocument/2006/math">
                              <m:oMathParaPr>
                                <m:jc m:val="left"/>
                              </m:oMathParaPr>
                              <m:oMath xmlns:m="http://schemas.openxmlformats.org/officeDocument/2006/math">
                                <m:sSub>
                                  <m:sSubPr>
                                    <m:ctrlPr>
                                      <a:rPr lang="it-IT" sz="2000" i="1" kern="1200" smtClean="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γ</m:t>
                                    </m:r>
                                  </m:e>
                                  <m:sub>
                                    <m:r>
                                      <m:rPr>
                                        <m:sty m:val="p"/>
                                      </m:rPr>
                                      <a:rPr lang="it-IT" sz="2000" kern="1200">
                                        <a:ln>
                                          <a:solidFill>
                                            <a:srgbClr val="003257"/>
                                          </a:solidFill>
                                        </a:ln>
                                        <a:effectLst/>
                                        <a:latin typeface="Cambria Math" panose="02040503050406030204" pitchFamily="18" charset="0"/>
                                      </a:rPr>
                                      <m:t>d</m:t>
                                    </m:r>
                                  </m:sub>
                                </m:sSub>
                                <m:r>
                                  <a:rPr lang="it-IT" sz="2000" kern="1200">
                                    <a:ln>
                                      <a:solidFill>
                                        <a:srgbClr val="003257"/>
                                      </a:solidFill>
                                    </a:ln>
                                    <a:effectLst/>
                                    <a:latin typeface="Cambria Math" panose="02040503050406030204" pitchFamily="18" charset="0"/>
                                  </a:rPr>
                                  <m:t>=</m:t>
                                </m:r>
                                <m:sSub>
                                  <m:sSubPr>
                                    <m:ctrlPr>
                                      <a:rPr lang="it-IT" sz="2000" i="1" kern="120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γ</m:t>
                                    </m:r>
                                  </m:e>
                                  <m:sub>
                                    <m:r>
                                      <m:rPr>
                                        <m:sty m:val="p"/>
                                      </m:rPr>
                                      <a:rPr lang="it-IT" sz="2000" kern="1200">
                                        <a:ln>
                                          <a:solidFill>
                                            <a:srgbClr val="003257"/>
                                          </a:solidFill>
                                        </a:ln>
                                        <a:effectLst/>
                                        <a:latin typeface="Cambria Math" panose="02040503050406030204" pitchFamily="18" charset="0"/>
                                      </a:rPr>
                                      <m:t>k</m:t>
                                    </m:r>
                                  </m:sub>
                                </m:sSub>
                              </m:oMath>
                            </m:oMathPara>
                          </a14:m>
                          <a:endParaRPr lang="it-IT" sz="2000" dirty="0">
                            <a:ln>
                              <a:solidFill>
                                <a:srgbClr val="003257"/>
                              </a:solidFill>
                            </a:ln>
                            <a:solidFill>
                              <a:srgbClr val="003257"/>
                            </a:solidFill>
                          </a:endParaRPr>
                        </a:p>
                      </a:txBody>
                      <a:tcPr/>
                    </a:tc>
                  </a:tr>
                  <a:tr h="9879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it-IT" sz="2000" i="1" kern="1200" smtClean="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tan</m:t>
                                    </m:r>
                                    <m:r>
                                      <a:rPr lang="it-IT" sz="2000" kern="1200">
                                        <a:ln>
                                          <a:solidFill>
                                            <a:srgbClr val="003257"/>
                                          </a:solidFill>
                                        </a:ln>
                                        <a:effectLst/>
                                        <a:latin typeface="Cambria Math" panose="02040503050406030204" pitchFamily="18" charset="0"/>
                                      </a:rPr>
                                      <m:t>(</m:t>
                                    </m:r>
                                    <m:r>
                                      <m:rPr>
                                        <m:sty m:val="p"/>
                                      </m:rPr>
                                      <a:rPr lang="it-IT" sz="2000" kern="1200">
                                        <a:ln>
                                          <a:solidFill>
                                            <a:srgbClr val="003257"/>
                                          </a:solidFill>
                                        </a:ln>
                                        <a:effectLst/>
                                        <a:latin typeface="Cambria Math" panose="02040503050406030204" pitchFamily="18" charset="0"/>
                                      </a:rPr>
                                      <m:t>φ</m:t>
                                    </m:r>
                                  </m:e>
                                  <m:sub>
                                    <m:r>
                                      <m:rPr>
                                        <m:sty m:val="p"/>
                                      </m:rPr>
                                      <a:rPr lang="it-IT" sz="2000" kern="1200">
                                        <a:ln>
                                          <a:solidFill>
                                            <a:srgbClr val="003257"/>
                                          </a:solidFill>
                                        </a:ln>
                                        <a:effectLst/>
                                        <a:latin typeface="Cambria Math" panose="02040503050406030204" pitchFamily="18" charset="0"/>
                                      </a:rPr>
                                      <m:t>d</m:t>
                                    </m:r>
                                  </m:sub>
                                </m:sSub>
                                <m:r>
                                  <a:rPr lang="it-IT" sz="2000" kern="1200">
                                    <a:ln>
                                      <a:solidFill>
                                        <a:srgbClr val="003257"/>
                                      </a:solidFill>
                                    </a:ln>
                                    <a:effectLst/>
                                    <a:latin typeface="Cambria Math" panose="02040503050406030204" pitchFamily="18" charset="0"/>
                                  </a:rPr>
                                  <m:t>)=</m:t>
                                </m:r>
                                <m:f>
                                  <m:fPr>
                                    <m:ctrlPr>
                                      <a:rPr lang="it-IT" sz="2000" i="1" kern="1200">
                                        <a:ln>
                                          <a:solidFill>
                                            <a:srgbClr val="003257"/>
                                          </a:solidFill>
                                        </a:ln>
                                        <a:effectLst/>
                                        <a:latin typeface="Cambria Math" panose="02040503050406030204" pitchFamily="18" charset="0"/>
                                      </a:rPr>
                                    </m:ctrlPr>
                                  </m:fPr>
                                  <m:num>
                                    <m:r>
                                      <m:rPr>
                                        <m:sty m:val="p"/>
                                      </m:rPr>
                                      <a:rPr lang="it-IT" sz="2000" kern="1200">
                                        <a:ln>
                                          <a:solidFill>
                                            <a:srgbClr val="003257"/>
                                          </a:solidFill>
                                        </a:ln>
                                        <a:effectLst/>
                                        <a:latin typeface="Cambria Math" panose="02040503050406030204" pitchFamily="18" charset="0"/>
                                      </a:rPr>
                                      <m:t>tan</m:t>
                                    </m:r>
                                    <m:d>
                                      <m:dPr>
                                        <m:ctrlPr>
                                          <a:rPr lang="it-IT" sz="2000" i="1" kern="1200">
                                            <a:ln>
                                              <a:solidFill>
                                                <a:srgbClr val="003257"/>
                                              </a:solidFill>
                                            </a:ln>
                                            <a:effectLst/>
                                            <a:latin typeface="Cambria Math" panose="02040503050406030204" pitchFamily="18" charset="0"/>
                                          </a:rPr>
                                        </m:ctrlPr>
                                      </m:dPr>
                                      <m:e>
                                        <m:sSub>
                                          <m:sSubPr>
                                            <m:ctrlPr>
                                              <a:rPr lang="it-IT" sz="2000" i="1" kern="120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φ</m:t>
                                            </m:r>
                                          </m:e>
                                          <m:sub>
                                            <m:r>
                                              <m:rPr>
                                                <m:sty m:val="p"/>
                                              </m:rPr>
                                              <a:rPr lang="it-IT" sz="2000" kern="1200">
                                                <a:ln>
                                                  <a:solidFill>
                                                    <a:srgbClr val="003257"/>
                                                  </a:solidFill>
                                                </a:ln>
                                                <a:effectLst/>
                                                <a:latin typeface="Cambria Math" panose="02040503050406030204" pitchFamily="18" charset="0"/>
                                              </a:rPr>
                                              <m:t>k</m:t>
                                            </m:r>
                                          </m:sub>
                                        </m:sSub>
                                      </m:e>
                                    </m:d>
                                  </m:num>
                                  <m:den>
                                    <m:sSub>
                                      <m:sSubPr>
                                        <m:ctrlPr>
                                          <a:rPr lang="it-IT" sz="2000" i="1" kern="120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γ</m:t>
                                        </m:r>
                                      </m:e>
                                      <m:sub>
                                        <m:r>
                                          <m:rPr>
                                            <m:sty m:val="p"/>
                                          </m:rPr>
                                          <a:rPr lang="it-IT" sz="2000" kern="1200">
                                            <a:ln>
                                              <a:solidFill>
                                                <a:srgbClr val="003257"/>
                                              </a:solidFill>
                                            </a:ln>
                                            <a:effectLst/>
                                            <a:latin typeface="Cambria Math" panose="02040503050406030204" pitchFamily="18" charset="0"/>
                                          </a:rPr>
                                          <m:t>φ</m:t>
                                        </m:r>
                                      </m:sub>
                                    </m:sSub>
                                  </m:den>
                                </m:f>
                              </m:oMath>
                            </m:oMathPara>
                          </a14:m>
                          <a:endParaRPr lang="it-IT" sz="2000" dirty="0">
                            <a:ln>
                              <a:solidFill>
                                <a:srgbClr val="003257"/>
                              </a:solidFill>
                            </a:ln>
                            <a:solidFill>
                              <a:srgbClr val="003257"/>
                            </a:solidFill>
                          </a:endParaRPr>
                        </a:p>
                      </a:txBody>
                      <a:tcPr/>
                    </a:tc>
                  </a:tr>
                  <a:tr h="370840">
                    <a:tc>
                      <a:txBody>
                        <a:bodyPr/>
                        <a:lstStyle/>
                        <a:p>
                          <a:pPr algn="l"/>
                          <a14:m>
                            <m:oMathPara xmlns:m="http://schemas.openxmlformats.org/officeDocument/2006/math">
                              <m:oMathParaPr>
                                <m:jc m:val="left"/>
                              </m:oMathParaPr>
                              <m:oMath xmlns:m="http://schemas.openxmlformats.org/officeDocument/2006/math">
                                <m:sSub>
                                  <m:sSubPr>
                                    <m:ctrlPr>
                                      <a:rPr lang="it-IT" sz="2000" i="1" kern="1200" smtClean="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k</m:t>
                                    </m:r>
                                  </m:e>
                                  <m:sub>
                                    <m:r>
                                      <m:rPr>
                                        <m:sty m:val="p"/>
                                      </m:rPr>
                                      <a:rPr lang="it-IT" sz="2000" kern="1200">
                                        <a:ln>
                                          <a:solidFill>
                                            <a:srgbClr val="003257"/>
                                          </a:solidFill>
                                        </a:ln>
                                        <a:effectLst/>
                                        <a:latin typeface="Cambria Math" panose="02040503050406030204" pitchFamily="18" charset="0"/>
                                      </a:rPr>
                                      <m:t>a</m:t>
                                    </m:r>
                                    <m:r>
                                      <a:rPr lang="it-IT" sz="2000" kern="1200">
                                        <a:ln>
                                          <a:solidFill>
                                            <a:srgbClr val="003257"/>
                                          </a:solidFill>
                                        </a:ln>
                                        <a:effectLst/>
                                        <a:latin typeface="Cambria Math" panose="02040503050406030204" pitchFamily="18" charset="0"/>
                                      </a:rPr>
                                      <m:t>,</m:t>
                                    </m:r>
                                    <m:r>
                                      <m:rPr>
                                        <m:sty m:val="p"/>
                                      </m:rPr>
                                      <a:rPr lang="it-IT" sz="2000" kern="1200">
                                        <a:ln>
                                          <a:solidFill>
                                            <a:srgbClr val="003257"/>
                                          </a:solidFill>
                                        </a:ln>
                                        <a:effectLst/>
                                        <a:latin typeface="Cambria Math" panose="02040503050406030204" pitchFamily="18" charset="0"/>
                                      </a:rPr>
                                      <m:t>d</m:t>
                                    </m:r>
                                  </m:sub>
                                </m:sSub>
                                <m:r>
                                  <a:rPr lang="it-IT" sz="2000" kern="1200">
                                    <a:ln>
                                      <a:solidFill>
                                        <a:srgbClr val="003257"/>
                                      </a:solidFill>
                                    </a:ln>
                                    <a:effectLst/>
                                    <a:latin typeface="Cambria Math" panose="02040503050406030204" pitchFamily="18" charset="0"/>
                                  </a:rPr>
                                  <m:t>&gt;</m:t>
                                </m:r>
                                <m:sSub>
                                  <m:sSubPr>
                                    <m:ctrlPr>
                                      <a:rPr lang="it-IT" sz="2000" i="1" kern="120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k</m:t>
                                    </m:r>
                                  </m:e>
                                  <m:sub>
                                    <m:r>
                                      <m:rPr>
                                        <m:sty m:val="p"/>
                                      </m:rPr>
                                      <a:rPr lang="it-IT" sz="2000" kern="1200">
                                        <a:ln>
                                          <a:solidFill>
                                            <a:srgbClr val="003257"/>
                                          </a:solidFill>
                                        </a:ln>
                                        <a:effectLst/>
                                        <a:latin typeface="Cambria Math" panose="02040503050406030204" pitchFamily="18" charset="0"/>
                                      </a:rPr>
                                      <m:t>a</m:t>
                                    </m:r>
                                    <m:r>
                                      <a:rPr lang="it-IT" sz="2000" kern="1200">
                                        <a:ln>
                                          <a:solidFill>
                                            <a:srgbClr val="003257"/>
                                          </a:solidFill>
                                        </a:ln>
                                        <a:effectLst/>
                                        <a:latin typeface="Cambria Math" panose="02040503050406030204" pitchFamily="18" charset="0"/>
                                      </a:rPr>
                                      <m:t>,</m:t>
                                    </m:r>
                                    <m:r>
                                      <m:rPr>
                                        <m:sty m:val="p"/>
                                      </m:rPr>
                                      <a:rPr lang="it-IT" sz="2000" kern="1200">
                                        <a:ln>
                                          <a:solidFill>
                                            <a:srgbClr val="003257"/>
                                          </a:solidFill>
                                        </a:ln>
                                        <a:effectLst/>
                                        <a:latin typeface="Cambria Math" panose="02040503050406030204" pitchFamily="18" charset="0"/>
                                      </a:rPr>
                                      <m:t>k</m:t>
                                    </m:r>
                                  </m:sub>
                                </m:sSub>
                              </m:oMath>
                            </m:oMathPara>
                          </a14:m>
                          <a:endParaRPr lang="it-IT" sz="2000" dirty="0">
                            <a:ln>
                              <a:solidFill>
                                <a:srgbClr val="003257"/>
                              </a:solidFill>
                            </a:ln>
                            <a:solidFill>
                              <a:srgbClr val="003257"/>
                            </a:solidFill>
                          </a:endParaRPr>
                        </a:p>
                      </a:txBody>
                      <a:tcPr/>
                    </a:tc>
                  </a:tr>
                  <a:tr h="79142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it-IT" sz="2000" i="1" u="none" kern="1200" smtClean="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S</m:t>
                                    </m:r>
                                  </m:e>
                                  <m:sub>
                                    <m:r>
                                      <m:rPr>
                                        <m:sty m:val="p"/>
                                      </m:rPr>
                                      <a:rPr lang="it-IT" sz="2000" u="none" kern="1200">
                                        <a:ln>
                                          <a:solidFill>
                                            <a:srgbClr val="003257"/>
                                          </a:solidFill>
                                        </a:ln>
                                        <a:effectLst/>
                                        <a:latin typeface="Cambria Math" panose="02040503050406030204" pitchFamily="18" charset="0"/>
                                      </a:rPr>
                                      <m:t>a</m:t>
                                    </m:r>
                                    <m:r>
                                      <a:rPr lang="it-IT" sz="2000" u="none" kern="1200">
                                        <a:ln>
                                          <a:solidFill>
                                            <a:srgbClr val="003257"/>
                                          </a:solidFill>
                                        </a:ln>
                                        <a:effectLst/>
                                        <a:latin typeface="Cambria Math" panose="02040503050406030204" pitchFamily="18" charset="0"/>
                                      </a:rPr>
                                      <m:t>,</m:t>
                                    </m:r>
                                    <m:r>
                                      <m:rPr>
                                        <m:sty m:val="p"/>
                                      </m:rPr>
                                      <a:rPr lang="it-IT" sz="2000" u="none" kern="1200">
                                        <a:ln>
                                          <a:solidFill>
                                            <a:srgbClr val="003257"/>
                                          </a:solidFill>
                                        </a:ln>
                                        <a:effectLst/>
                                        <a:latin typeface="Cambria Math" panose="02040503050406030204" pitchFamily="18" charset="0"/>
                                      </a:rPr>
                                      <m:t>d</m:t>
                                    </m:r>
                                  </m:sub>
                                </m:sSub>
                                <m:r>
                                  <a:rPr lang="it-IT" sz="2000" u="none" kern="1200">
                                    <a:ln>
                                      <a:solidFill>
                                        <a:srgbClr val="003257"/>
                                      </a:solidFill>
                                    </a:ln>
                                    <a:effectLst/>
                                    <a:latin typeface="Cambria Math" panose="02040503050406030204" pitchFamily="18" charset="0"/>
                                  </a:rPr>
                                  <m:t>=</m:t>
                                </m:r>
                                <m:f>
                                  <m:fPr>
                                    <m:ctrlPr>
                                      <a:rPr lang="it-IT" sz="2000" i="1" u="none" kern="1200">
                                        <a:ln>
                                          <a:solidFill>
                                            <a:srgbClr val="003257"/>
                                          </a:solidFill>
                                        </a:ln>
                                        <a:effectLst/>
                                        <a:latin typeface="Cambria Math" panose="02040503050406030204" pitchFamily="18" charset="0"/>
                                      </a:rPr>
                                    </m:ctrlPr>
                                  </m:fPr>
                                  <m:num>
                                    <m:r>
                                      <a:rPr lang="it-IT" sz="2000" u="none" kern="1200">
                                        <a:ln>
                                          <a:solidFill>
                                            <a:srgbClr val="003257"/>
                                          </a:solidFill>
                                        </a:ln>
                                        <a:effectLst/>
                                        <a:latin typeface="Cambria Math" panose="02040503050406030204" pitchFamily="18" charset="0"/>
                                      </a:rPr>
                                      <m:t>1</m:t>
                                    </m:r>
                                  </m:num>
                                  <m:den>
                                    <m:r>
                                      <a:rPr lang="it-IT" sz="2000" u="none" kern="1200">
                                        <a:ln>
                                          <a:solidFill>
                                            <a:srgbClr val="003257"/>
                                          </a:solidFill>
                                        </a:ln>
                                        <a:effectLst/>
                                        <a:latin typeface="Cambria Math" panose="02040503050406030204" pitchFamily="18" charset="0"/>
                                      </a:rPr>
                                      <m:t>2</m:t>
                                    </m:r>
                                  </m:den>
                                </m:f>
                                <m:sSub>
                                  <m:sSubPr>
                                    <m:ctrlPr>
                                      <a:rPr lang="it-IT" sz="2000" i="1" u="none" kern="1200">
                                        <a:ln>
                                          <a:solidFill>
                                            <a:srgbClr val="003257"/>
                                          </a:solidFill>
                                        </a:ln>
                                        <a:effectLst/>
                                        <a:latin typeface="Cambria Math" panose="02040503050406030204" pitchFamily="18" charset="0"/>
                                      </a:rPr>
                                    </m:ctrlPr>
                                  </m:sSubPr>
                                  <m:e>
                                    <m:r>
                                      <a:rPr lang="it-IT" sz="2000" u="none" kern="1200">
                                        <a:ln>
                                          <a:solidFill>
                                            <a:srgbClr val="003257"/>
                                          </a:solidFill>
                                        </a:ln>
                                        <a:effectLst/>
                                        <a:latin typeface="Cambria Math" panose="02040503050406030204" pitchFamily="18" charset="0"/>
                                      </a:rPr>
                                      <m:t> </m:t>
                                    </m:r>
                                    <m:r>
                                      <m:rPr>
                                        <m:sty m:val="p"/>
                                      </m:rPr>
                                      <a:rPr lang="it-IT" sz="2000" u="none" kern="1200">
                                        <a:ln>
                                          <a:solidFill>
                                            <a:srgbClr val="003257"/>
                                          </a:solidFill>
                                        </a:ln>
                                        <a:effectLst/>
                                        <a:latin typeface="Cambria Math" panose="02040503050406030204" pitchFamily="18" charset="0"/>
                                      </a:rPr>
                                      <m:t>γ</m:t>
                                    </m:r>
                                  </m:e>
                                  <m:sub>
                                    <m:r>
                                      <m:rPr>
                                        <m:sty m:val="p"/>
                                      </m:rPr>
                                      <a:rPr lang="it-IT" sz="2000" u="none" kern="1200">
                                        <a:ln>
                                          <a:solidFill>
                                            <a:srgbClr val="003257"/>
                                          </a:solidFill>
                                        </a:ln>
                                        <a:effectLst/>
                                        <a:latin typeface="Cambria Math" panose="02040503050406030204" pitchFamily="18" charset="0"/>
                                      </a:rPr>
                                      <m:t>k</m:t>
                                    </m:r>
                                    <m:r>
                                      <a:rPr lang="it-IT" sz="2000" u="none" kern="1200">
                                        <a:ln>
                                          <a:solidFill>
                                            <a:srgbClr val="003257"/>
                                          </a:solidFill>
                                        </a:ln>
                                        <a:effectLst/>
                                        <a:latin typeface="Cambria Math" panose="02040503050406030204" pitchFamily="18" charset="0"/>
                                      </a:rPr>
                                      <m:t> </m:t>
                                    </m:r>
                                  </m:sub>
                                </m:sSub>
                                <m:sSub>
                                  <m:sSubPr>
                                    <m:ctrlPr>
                                      <a:rPr lang="it-IT" sz="2000" i="1" u="none" kern="120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k</m:t>
                                    </m:r>
                                  </m:e>
                                  <m:sub>
                                    <m:r>
                                      <m:rPr>
                                        <m:sty m:val="p"/>
                                      </m:rPr>
                                      <a:rPr lang="it-IT" sz="2000" u="none" kern="1200">
                                        <a:ln>
                                          <a:solidFill>
                                            <a:srgbClr val="003257"/>
                                          </a:solidFill>
                                        </a:ln>
                                        <a:effectLst/>
                                        <a:latin typeface="Cambria Math" panose="02040503050406030204" pitchFamily="18" charset="0"/>
                                      </a:rPr>
                                      <m:t>a</m:t>
                                    </m:r>
                                    <m:r>
                                      <a:rPr lang="it-IT" sz="2000" u="none" kern="1200">
                                        <a:ln>
                                          <a:solidFill>
                                            <a:srgbClr val="003257"/>
                                          </a:solidFill>
                                        </a:ln>
                                        <a:effectLst/>
                                        <a:latin typeface="Cambria Math" panose="02040503050406030204" pitchFamily="18" charset="0"/>
                                      </a:rPr>
                                      <m:t>,</m:t>
                                    </m:r>
                                    <m:r>
                                      <m:rPr>
                                        <m:sty m:val="p"/>
                                      </m:rPr>
                                      <a:rPr lang="it-IT" sz="2000" u="none" kern="1200">
                                        <a:ln>
                                          <a:solidFill>
                                            <a:srgbClr val="003257"/>
                                          </a:solidFill>
                                        </a:ln>
                                        <a:effectLst/>
                                        <a:latin typeface="Cambria Math" panose="02040503050406030204" pitchFamily="18" charset="0"/>
                                      </a:rPr>
                                      <m:t>d</m:t>
                                    </m:r>
                                  </m:sub>
                                </m:sSub>
                                <m:r>
                                  <a:rPr lang="it-IT" sz="2000" u="none" kern="1200">
                                    <a:ln>
                                      <a:solidFill>
                                        <a:srgbClr val="003257"/>
                                      </a:solidFill>
                                    </a:ln>
                                    <a:effectLst/>
                                    <a:latin typeface="Cambria Math" panose="02040503050406030204" pitchFamily="18" charset="0"/>
                                  </a:rPr>
                                  <m:t> </m:t>
                                </m:r>
                                <m:sSup>
                                  <m:sSupPr>
                                    <m:ctrlPr>
                                      <a:rPr lang="it-IT" sz="2000" i="1" u="none" kern="1200">
                                        <a:ln>
                                          <a:solidFill>
                                            <a:srgbClr val="003257"/>
                                          </a:solidFill>
                                        </a:ln>
                                        <a:effectLst/>
                                        <a:latin typeface="Cambria Math" panose="02040503050406030204" pitchFamily="18" charset="0"/>
                                      </a:rPr>
                                    </m:ctrlPr>
                                  </m:sSupPr>
                                  <m:e>
                                    <m:r>
                                      <m:rPr>
                                        <m:sty m:val="p"/>
                                      </m:rPr>
                                      <a:rPr lang="it-IT" sz="2000" u="none" kern="1200">
                                        <a:ln>
                                          <a:solidFill>
                                            <a:srgbClr val="003257"/>
                                          </a:solidFill>
                                        </a:ln>
                                        <a:effectLst/>
                                        <a:latin typeface="Cambria Math" panose="02040503050406030204" pitchFamily="18" charset="0"/>
                                      </a:rPr>
                                      <m:t>H</m:t>
                                    </m:r>
                                  </m:e>
                                  <m:sup>
                                    <m:r>
                                      <a:rPr lang="it-IT" sz="2000" u="none" kern="1200">
                                        <a:ln>
                                          <a:solidFill>
                                            <a:srgbClr val="003257"/>
                                          </a:solidFill>
                                        </a:ln>
                                        <a:effectLst/>
                                        <a:latin typeface="Cambria Math" panose="02040503050406030204" pitchFamily="18" charset="0"/>
                                      </a:rPr>
                                      <m:t>2</m:t>
                                    </m:r>
                                  </m:sup>
                                </m:sSup>
                                <m:r>
                                  <a:rPr lang="it-IT" sz="2000" u="none" kern="1200">
                                    <a:ln>
                                      <a:solidFill>
                                        <a:srgbClr val="003257"/>
                                      </a:solidFill>
                                    </a:ln>
                                    <a:effectLst/>
                                    <a:latin typeface="Cambria Math" panose="02040503050406030204" pitchFamily="18" charset="0"/>
                                  </a:rPr>
                                  <m:t>+</m:t>
                                </m:r>
                                <m:sSub>
                                  <m:sSubPr>
                                    <m:ctrlPr>
                                      <a:rPr lang="it-IT" sz="2000" i="1" u="none" kern="120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γ</m:t>
                                    </m:r>
                                  </m:e>
                                  <m:sub>
                                    <m:r>
                                      <m:rPr>
                                        <m:sty m:val="p"/>
                                      </m:rPr>
                                      <a:rPr lang="it-IT" sz="2000" u="none" kern="1200">
                                        <a:ln>
                                          <a:solidFill>
                                            <a:srgbClr val="003257"/>
                                          </a:solidFill>
                                        </a:ln>
                                        <a:effectLst/>
                                        <a:latin typeface="Cambria Math" panose="02040503050406030204" pitchFamily="18" charset="0"/>
                                      </a:rPr>
                                      <m:t>Q</m:t>
                                    </m:r>
                                    <m:r>
                                      <a:rPr lang="it-IT" sz="2000" u="none" kern="1200">
                                        <a:ln>
                                          <a:solidFill>
                                            <a:srgbClr val="003257"/>
                                          </a:solidFill>
                                        </a:ln>
                                        <a:effectLst/>
                                        <a:latin typeface="Cambria Math" panose="02040503050406030204" pitchFamily="18" charset="0"/>
                                      </a:rPr>
                                      <m:t> </m:t>
                                    </m:r>
                                  </m:sub>
                                </m:sSub>
                                <m:sSub>
                                  <m:sSubPr>
                                    <m:ctrlPr>
                                      <a:rPr lang="it-IT" sz="2000" i="1" u="none" kern="120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q</m:t>
                                    </m:r>
                                  </m:e>
                                  <m:sub>
                                    <m:r>
                                      <m:rPr>
                                        <m:sty m:val="p"/>
                                      </m:rPr>
                                      <a:rPr lang="it-IT" sz="2000" u="none" kern="1200">
                                        <a:ln>
                                          <a:solidFill>
                                            <a:srgbClr val="003257"/>
                                          </a:solidFill>
                                        </a:ln>
                                        <a:effectLst/>
                                        <a:latin typeface="Cambria Math" panose="02040503050406030204" pitchFamily="18" charset="0"/>
                                      </a:rPr>
                                      <m:t>k</m:t>
                                    </m:r>
                                    <m:r>
                                      <a:rPr lang="it-IT" sz="2000" u="none" kern="1200">
                                        <a:ln>
                                          <a:solidFill>
                                            <a:srgbClr val="003257"/>
                                          </a:solidFill>
                                        </a:ln>
                                        <a:effectLst/>
                                        <a:latin typeface="Cambria Math" panose="02040503050406030204" pitchFamily="18" charset="0"/>
                                      </a:rPr>
                                      <m:t> </m:t>
                                    </m:r>
                                  </m:sub>
                                </m:sSub>
                                <m:sSub>
                                  <m:sSubPr>
                                    <m:ctrlPr>
                                      <a:rPr lang="it-IT" sz="2000" i="1" u="none" kern="120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k</m:t>
                                    </m:r>
                                  </m:e>
                                  <m:sub>
                                    <m:r>
                                      <m:rPr>
                                        <m:sty m:val="p"/>
                                      </m:rPr>
                                      <a:rPr lang="it-IT" sz="2000" u="none" kern="1200">
                                        <a:ln>
                                          <a:solidFill>
                                            <a:srgbClr val="003257"/>
                                          </a:solidFill>
                                        </a:ln>
                                        <a:effectLst/>
                                        <a:latin typeface="Cambria Math" panose="02040503050406030204" pitchFamily="18" charset="0"/>
                                      </a:rPr>
                                      <m:t>a</m:t>
                                    </m:r>
                                    <m:r>
                                      <a:rPr lang="it-IT" sz="2000" u="none" kern="1200">
                                        <a:ln>
                                          <a:solidFill>
                                            <a:srgbClr val="003257"/>
                                          </a:solidFill>
                                        </a:ln>
                                        <a:effectLst/>
                                        <a:latin typeface="Cambria Math" panose="02040503050406030204" pitchFamily="18" charset="0"/>
                                      </a:rPr>
                                      <m:t>,</m:t>
                                    </m:r>
                                    <m:r>
                                      <m:rPr>
                                        <m:sty m:val="p"/>
                                      </m:rPr>
                                      <a:rPr lang="it-IT" sz="2000" u="none" kern="1200">
                                        <a:ln>
                                          <a:solidFill>
                                            <a:srgbClr val="003257"/>
                                          </a:solidFill>
                                        </a:ln>
                                        <a:effectLst/>
                                        <a:latin typeface="Cambria Math" panose="02040503050406030204" pitchFamily="18" charset="0"/>
                                      </a:rPr>
                                      <m:t>d</m:t>
                                    </m:r>
                                  </m:sub>
                                </m:sSub>
                                <m:r>
                                  <a:rPr lang="it-IT" sz="2000" u="none" kern="1200">
                                    <a:ln>
                                      <a:solidFill>
                                        <a:srgbClr val="003257"/>
                                      </a:solidFill>
                                    </a:ln>
                                    <a:effectLst/>
                                    <a:latin typeface="Cambria Math" panose="02040503050406030204" pitchFamily="18" charset="0"/>
                                  </a:rPr>
                                  <m:t> </m:t>
                                </m:r>
                                <m:r>
                                  <m:rPr>
                                    <m:sty m:val="p"/>
                                  </m:rPr>
                                  <a:rPr lang="it-IT" sz="2000" u="none" kern="1200">
                                    <a:ln>
                                      <a:solidFill>
                                        <a:srgbClr val="003257"/>
                                      </a:solidFill>
                                    </a:ln>
                                    <a:effectLst/>
                                    <a:latin typeface="Cambria Math" panose="02040503050406030204" pitchFamily="18" charset="0"/>
                                  </a:rPr>
                                  <m:t>H</m:t>
                                </m:r>
                              </m:oMath>
                            </m:oMathPara>
                          </a14:m>
                          <a:endParaRPr lang="it-IT" sz="2000" u="none" kern="1200" dirty="0">
                            <a:ln>
                              <a:solidFill>
                                <a:srgbClr val="003257"/>
                              </a:solidFill>
                            </a:ln>
                            <a:effectLst/>
                          </a:endParaRPr>
                        </a:p>
                        <a:p>
                          <a:pPr algn="l"/>
                          <a:endParaRPr lang="it-IT" sz="2000" u="sng" dirty="0">
                            <a:ln>
                              <a:solidFill>
                                <a:srgbClr val="003257"/>
                              </a:solidFill>
                            </a:ln>
                            <a:solidFill>
                              <a:srgbClr val="003257"/>
                            </a:solidFill>
                          </a:endParaRPr>
                        </a:p>
                      </a:txBody>
                      <a:tcPr/>
                    </a:tc>
                  </a:tr>
                </a:tbl>
              </a:graphicData>
            </a:graphic>
          </p:graphicFrame>
        </mc:Choice>
        <mc:Fallback xmlns="">
          <p:graphicFrame>
            <p:nvGraphicFramePr>
              <p:cNvPr id="85" name="Tabella 84"/>
              <p:cNvGraphicFramePr>
                <a:graphicFrameLocks noGrp="1"/>
              </p:cNvGraphicFramePr>
              <p:nvPr>
                <p:extLst>
                  <p:ext uri="{D42A27DB-BD31-4B8C-83A1-F6EECF244321}">
                    <p14:modId xmlns:p14="http://schemas.microsoft.com/office/powerpoint/2010/main" val="3298207739"/>
                  </p:ext>
                </p:extLst>
              </p:nvPr>
            </p:nvGraphicFramePr>
            <p:xfrm>
              <a:off x="246869" y="3306002"/>
              <a:ext cx="4019077" cy="3192910"/>
            </p:xfrm>
            <a:graphic>
              <a:graphicData uri="http://schemas.openxmlformats.org/drawingml/2006/table">
                <a:tbl>
                  <a:tblPr firstRow="1" bandRow="1">
                    <a:tableStyleId>{9D7B26C5-4107-4FEC-AEDC-1716B250A1EF}</a:tableStyleId>
                  </a:tblPr>
                  <a:tblGrid>
                    <a:gridCol w="4019077"/>
                  </a:tblGrid>
                  <a:tr h="432363">
                    <a:tc>
                      <a:txBody>
                        <a:bodyPr/>
                        <a:lstStyle/>
                        <a:p>
                          <a:pPr algn="l"/>
                          <a:r>
                            <a:rPr lang="it-IT" sz="2000" dirty="0" smtClean="0">
                              <a:ln>
                                <a:solidFill>
                                  <a:srgbClr val="003257"/>
                                </a:solidFill>
                              </a:ln>
                            </a:rPr>
                            <a:t>DA1-C2</a:t>
                          </a:r>
                          <a:endParaRPr lang="it-IT" sz="2000" b="1" dirty="0">
                            <a:ln>
                              <a:solidFill>
                                <a:srgbClr val="003257"/>
                              </a:solidFill>
                            </a:ln>
                            <a:solidFill>
                              <a:srgbClr val="003053"/>
                            </a:solidFill>
                          </a:endParaRPr>
                        </a:p>
                      </a:txBody>
                      <a:tcPr/>
                    </a:tc>
                  </a:tr>
                  <a:tr h="396240">
                    <a:tc>
                      <a:txBody>
                        <a:bodyPr/>
                        <a:lstStyle/>
                        <a:p>
                          <a:endParaRPr lang="it-IT"/>
                        </a:p>
                      </a:txBody>
                      <a:tcPr>
                        <a:blipFill rotWithShape="0">
                          <a:blip r:embed="rId4"/>
                          <a:stretch>
                            <a:fillRect t="-110769" r="-152" b="-600000"/>
                          </a:stretch>
                        </a:blipFill>
                      </a:tcPr>
                    </a:tc>
                  </a:tr>
                  <a:tr h="987944">
                    <a:tc>
                      <a:txBody>
                        <a:bodyPr/>
                        <a:lstStyle/>
                        <a:p>
                          <a:endParaRPr lang="it-IT"/>
                        </a:p>
                      </a:txBody>
                      <a:tcPr>
                        <a:blipFill rotWithShape="0">
                          <a:blip r:embed="rId4"/>
                          <a:stretch>
                            <a:fillRect t="-84049" r="-152" b="-139264"/>
                          </a:stretch>
                        </a:blipFill>
                      </a:tcPr>
                    </a:tc>
                  </a:tr>
                  <a:tr h="409512">
                    <a:tc>
                      <a:txBody>
                        <a:bodyPr/>
                        <a:lstStyle/>
                        <a:p>
                          <a:endParaRPr lang="it-IT"/>
                        </a:p>
                      </a:txBody>
                      <a:tcPr>
                        <a:blipFill rotWithShape="0">
                          <a:blip r:embed="rId4"/>
                          <a:stretch>
                            <a:fillRect t="-447761" r="-152" b="-238806"/>
                          </a:stretch>
                        </a:blipFill>
                      </a:tcPr>
                    </a:tc>
                  </a:tr>
                  <a:tr h="966851">
                    <a:tc>
                      <a:txBody>
                        <a:bodyPr/>
                        <a:lstStyle/>
                        <a:p>
                          <a:endParaRPr lang="it-IT"/>
                        </a:p>
                      </a:txBody>
                      <a:tcPr>
                        <a:blipFill rotWithShape="0">
                          <a:blip r:embed="rId4"/>
                          <a:stretch>
                            <a:fillRect t="-230818" r="-152" b="-629"/>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86" name="Tabella 85"/>
              <p:cNvGraphicFramePr>
                <a:graphicFrameLocks noGrp="1"/>
              </p:cNvGraphicFramePr>
              <p:nvPr>
                <p:extLst>
                  <p:ext uri="{D42A27DB-BD31-4B8C-83A1-F6EECF244321}">
                    <p14:modId xmlns:p14="http://schemas.microsoft.com/office/powerpoint/2010/main" val="4267446934"/>
                  </p:ext>
                </p:extLst>
              </p:nvPr>
            </p:nvGraphicFramePr>
            <p:xfrm>
              <a:off x="4457017" y="3296048"/>
              <a:ext cx="4349526" cy="3192910"/>
            </p:xfrm>
            <a:graphic>
              <a:graphicData uri="http://schemas.openxmlformats.org/drawingml/2006/table">
                <a:tbl>
                  <a:tblPr firstRow="1" bandRow="1">
                    <a:tableStyleId>{9D7B26C5-4107-4FEC-AEDC-1716B250A1EF}</a:tableStyleId>
                  </a:tblPr>
                  <a:tblGrid>
                    <a:gridCol w="4349526"/>
                  </a:tblGrid>
                  <a:tr h="432363">
                    <a:tc>
                      <a:txBody>
                        <a:bodyPr/>
                        <a:lstStyle/>
                        <a:p>
                          <a:pPr algn="l"/>
                          <a:r>
                            <a:rPr lang="it-IT" sz="2000" b="1" dirty="0" smtClean="0">
                              <a:ln>
                                <a:solidFill>
                                  <a:srgbClr val="003257"/>
                                </a:solidFill>
                              </a:ln>
                              <a:effectLst/>
                            </a:rPr>
                            <a:t>DA2</a:t>
                          </a:r>
                          <a:endParaRPr lang="it-IT" sz="2000" b="1" dirty="0">
                            <a:ln>
                              <a:solidFill>
                                <a:srgbClr val="003257"/>
                              </a:solidFill>
                            </a:ln>
                            <a:solidFill>
                              <a:srgbClr val="003053"/>
                            </a:solidFill>
                            <a:effectLst/>
                          </a:endParaRPr>
                        </a:p>
                      </a:txBody>
                      <a:tcPr/>
                    </a:tc>
                  </a:tr>
                  <a:tr h="370840">
                    <a:tc>
                      <a:txBody>
                        <a:bodyPr/>
                        <a:lstStyle/>
                        <a:p>
                          <a:pPr algn="l"/>
                          <a14:m>
                            <m:oMathPara xmlns:m="http://schemas.openxmlformats.org/officeDocument/2006/math">
                              <m:oMathParaPr>
                                <m:jc m:val="left"/>
                              </m:oMathParaPr>
                              <m:oMath xmlns:m="http://schemas.openxmlformats.org/officeDocument/2006/math">
                                <m:sSub>
                                  <m:sSubPr>
                                    <m:ctrlPr>
                                      <a:rPr lang="it-IT" sz="2000" i="1" kern="1200" smtClean="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γ</m:t>
                                    </m:r>
                                  </m:e>
                                  <m:sub>
                                    <m:r>
                                      <m:rPr>
                                        <m:sty m:val="p"/>
                                      </m:rPr>
                                      <a:rPr lang="it-IT" sz="2000" kern="1200">
                                        <a:ln>
                                          <a:solidFill>
                                            <a:srgbClr val="003257"/>
                                          </a:solidFill>
                                        </a:ln>
                                        <a:effectLst/>
                                        <a:latin typeface="Cambria Math" panose="02040503050406030204" pitchFamily="18" charset="0"/>
                                      </a:rPr>
                                      <m:t>d</m:t>
                                    </m:r>
                                  </m:sub>
                                </m:sSub>
                                <m:r>
                                  <a:rPr lang="it-IT" sz="2000" kern="1200">
                                    <a:ln>
                                      <a:solidFill>
                                        <a:srgbClr val="003257"/>
                                      </a:solidFill>
                                    </a:ln>
                                    <a:effectLst/>
                                    <a:latin typeface="Cambria Math" panose="02040503050406030204" pitchFamily="18" charset="0"/>
                                  </a:rPr>
                                  <m:t>=</m:t>
                                </m:r>
                                <m:sSub>
                                  <m:sSubPr>
                                    <m:ctrlPr>
                                      <a:rPr lang="it-IT" sz="2000" i="1" kern="120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γ</m:t>
                                    </m:r>
                                  </m:e>
                                  <m:sub>
                                    <m:r>
                                      <m:rPr>
                                        <m:sty m:val="p"/>
                                      </m:rPr>
                                      <a:rPr lang="it-IT" sz="2000" kern="1200">
                                        <a:ln>
                                          <a:solidFill>
                                            <a:srgbClr val="003257"/>
                                          </a:solidFill>
                                        </a:ln>
                                        <a:effectLst/>
                                        <a:latin typeface="Cambria Math" panose="02040503050406030204" pitchFamily="18" charset="0"/>
                                      </a:rPr>
                                      <m:t>k</m:t>
                                    </m:r>
                                  </m:sub>
                                </m:sSub>
                              </m:oMath>
                            </m:oMathPara>
                          </a14:m>
                          <a:endParaRPr lang="it-IT" sz="2000" dirty="0">
                            <a:ln>
                              <a:solidFill>
                                <a:srgbClr val="003257"/>
                              </a:solidFill>
                            </a:ln>
                            <a:solidFill>
                              <a:srgbClr val="003257"/>
                            </a:solidFill>
                          </a:endParaRPr>
                        </a:p>
                      </a:txBody>
                      <a:tcPr/>
                    </a:tc>
                  </a:tr>
                  <a:tr h="9879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lang="it-IT" sz="2000" i="1" kern="1200" smtClean="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tan</m:t>
                                  </m:r>
                                  <m:r>
                                    <a:rPr lang="it-IT" sz="2000" kern="1200">
                                      <a:ln>
                                        <a:solidFill>
                                          <a:srgbClr val="003257"/>
                                        </a:solidFill>
                                      </a:ln>
                                      <a:effectLst/>
                                      <a:latin typeface="Cambria Math" panose="02040503050406030204" pitchFamily="18" charset="0"/>
                                    </a:rPr>
                                    <m:t>(</m:t>
                                  </m:r>
                                  <m:r>
                                    <m:rPr>
                                      <m:sty m:val="p"/>
                                    </m:rPr>
                                    <a:rPr lang="it-IT" sz="2000" kern="1200">
                                      <a:ln>
                                        <a:solidFill>
                                          <a:srgbClr val="003257"/>
                                        </a:solidFill>
                                      </a:ln>
                                      <a:effectLst/>
                                      <a:latin typeface="Cambria Math" panose="02040503050406030204" pitchFamily="18" charset="0"/>
                                    </a:rPr>
                                    <m:t>φ</m:t>
                                  </m:r>
                                </m:e>
                                <m:sub>
                                  <m:r>
                                    <m:rPr>
                                      <m:sty m:val="p"/>
                                    </m:rPr>
                                    <a:rPr lang="it-IT" sz="2000" kern="1200">
                                      <a:ln>
                                        <a:solidFill>
                                          <a:srgbClr val="003257"/>
                                        </a:solidFill>
                                      </a:ln>
                                      <a:effectLst/>
                                      <a:latin typeface="Cambria Math" panose="02040503050406030204" pitchFamily="18" charset="0"/>
                                    </a:rPr>
                                    <m:t>d</m:t>
                                  </m:r>
                                </m:sub>
                              </m:sSub>
                              <m:r>
                                <a:rPr lang="it-IT" sz="2000" kern="1200">
                                  <a:ln>
                                    <a:solidFill>
                                      <a:srgbClr val="003257"/>
                                    </a:solidFill>
                                  </a:ln>
                                  <a:effectLst/>
                                  <a:latin typeface="Cambria Math" panose="02040503050406030204" pitchFamily="18" charset="0"/>
                                </a:rPr>
                                <m:t>)=</m:t>
                              </m:r>
                            </m:oMath>
                          </a14:m>
                          <a:r>
                            <a:rPr lang="it-IT" sz="2000" dirty="0" smtClean="0">
                              <a:ln>
                                <a:solidFill>
                                  <a:srgbClr val="003257"/>
                                </a:solidFill>
                              </a:ln>
                            </a:rPr>
                            <a:t> </a:t>
                          </a:r>
                          <a14:m>
                            <m:oMath xmlns:m="http://schemas.openxmlformats.org/officeDocument/2006/math">
                              <m:sSub>
                                <m:sSubPr>
                                  <m:ctrlPr>
                                    <a:rPr lang="it-IT" sz="2000" i="1" kern="1200" smtClean="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tan</m:t>
                                  </m:r>
                                  <m:r>
                                    <a:rPr lang="it-IT" sz="2000" kern="1200">
                                      <a:ln>
                                        <a:solidFill>
                                          <a:srgbClr val="003257"/>
                                        </a:solidFill>
                                      </a:ln>
                                      <a:effectLst/>
                                      <a:latin typeface="Cambria Math" panose="02040503050406030204" pitchFamily="18" charset="0"/>
                                    </a:rPr>
                                    <m:t>(</m:t>
                                  </m:r>
                                  <m:r>
                                    <m:rPr>
                                      <m:sty m:val="p"/>
                                    </m:rPr>
                                    <a:rPr lang="it-IT" sz="2000" kern="1200">
                                      <a:ln>
                                        <a:solidFill>
                                          <a:srgbClr val="003257"/>
                                        </a:solidFill>
                                      </a:ln>
                                      <a:effectLst/>
                                      <a:latin typeface="Cambria Math" panose="02040503050406030204" pitchFamily="18" charset="0"/>
                                    </a:rPr>
                                    <m:t>φ</m:t>
                                  </m:r>
                                </m:e>
                                <m:sub>
                                  <m:r>
                                    <m:rPr>
                                      <m:sty m:val="p"/>
                                    </m:rPr>
                                    <a:rPr lang="it-IT" sz="2000" kern="1200" smtClean="0">
                                      <a:ln>
                                        <a:solidFill>
                                          <a:srgbClr val="003257"/>
                                        </a:solidFill>
                                      </a:ln>
                                      <a:effectLst/>
                                      <a:latin typeface="Cambria Math" panose="02040503050406030204" pitchFamily="18" charset="0"/>
                                    </a:rPr>
                                    <m:t>k</m:t>
                                  </m:r>
                                </m:sub>
                              </m:sSub>
                              <m:r>
                                <a:rPr lang="it-IT" sz="2000" kern="1200">
                                  <a:ln>
                                    <a:solidFill>
                                      <a:srgbClr val="003257"/>
                                    </a:solidFill>
                                  </a:ln>
                                  <a:effectLst/>
                                  <a:latin typeface="Cambria Math" panose="02040503050406030204" pitchFamily="18" charset="0"/>
                                </a:rPr>
                                <m:t>)</m:t>
                              </m:r>
                            </m:oMath>
                          </a14:m>
                          <a:endParaRPr lang="it-IT" sz="2000" dirty="0">
                            <a:ln>
                              <a:solidFill>
                                <a:srgbClr val="003257"/>
                              </a:solidFill>
                            </a:ln>
                            <a:solidFill>
                              <a:srgbClr val="003257"/>
                            </a:solidFill>
                          </a:endParaRPr>
                        </a:p>
                      </a:txBody>
                      <a:tcPr anchor="ctr"/>
                    </a:tc>
                  </a:tr>
                  <a:tr h="370840">
                    <a:tc>
                      <a:txBody>
                        <a:bodyPr/>
                        <a:lstStyle/>
                        <a:p>
                          <a:pPr algn="l"/>
                          <a14:m>
                            <m:oMathPara xmlns:m="http://schemas.openxmlformats.org/officeDocument/2006/math">
                              <m:oMathParaPr>
                                <m:jc m:val="left"/>
                              </m:oMathParaPr>
                              <m:oMath xmlns:m="http://schemas.openxmlformats.org/officeDocument/2006/math">
                                <m:sSub>
                                  <m:sSubPr>
                                    <m:ctrlPr>
                                      <a:rPr lang="it-IT" sz="2000" i="1" kern="1200" smtClean="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k</m:t>
                                    </m:r>
                                  </m:e>
                                  <m:sub>
                                    <m:r>
                                      <m:rPr>
                                        <m:sty m:val="p"/>
                                      </m:rPr>
                                      <a:rPr lang="it-IT" sz="2000" kern="1200">
                                        <a:ln>
                                          <a:solidFill>
                                            <a:srgbClr val="003257"/>
                                          </a:solidFill>
                                        </a:ln>
                                        <a:effectLst/>
                                        <a:latin typeface="Cambria Math" panose="02040503050406030204" pitchFamily="18" charset="0"/>
                                      </a:rPr>
                                      <m:t>a</m:t>
                                    </m:r>
                                    <m:r>
                                      <a:rPr lang="it-IT" sz="2000" kern="1200">
                                        <a:ln>
                                          <a:solidFill>
                                            <a:srgbClr val="003257"/>
                                          </a:solidFill>
                                        </a:ln>
                                        <a:effectLst/>
                                        <a:latin typeface="Cambria Math" panose="02040503050406030204" pitchFamily="18" charset="0"/>
                                      </a:rPr>
                                      <m:t>,</m:t>
                                    </m:r>
                                    <m:r>
                                      <m:rPr>
                                        <m:sty m:val="p"/>
                                      </m:rPr>
                                      <a:rPr lang="it-IT" sz="2000" kern="1200">
                                        <a:ln>
                                          <a:solidFill>
                                            <a:srgbClr val="003257"/>
                                          </a:solidFill>
                                        </a:ln>
                                        <a:effectLst/>
                                        <a:latin typeface="Cambria Math" panose="02040503050406030204" pitchFamily="18" charset="0"/>
                                      </a:rPr>
                                      <m:t>d</m:t>
                                    </m:r>
                                  </m:sub>
                                </m:sSub>
                                <m:r>
                                  <a:rPr lang="it-IT" sz="2000" kern="1200" smtClean="0">
                                    <a:ln>
                                      <a:solidFill>
                                        <a:srgbClr val="003257"/>
                                      </a:solidFill>
                                    </a:ln>
                                    <a:effectLst/>
                                    <a:latin typeface="Cambria Math" panose="02040503050406030204" pitchFamily="18" charset="0"/>
                                  </a:rPr>
                                  <m:t>=</m:t>
                                </m:r>
                                <m:sSub>
                                  <m:sSubPr>
                                    <m:ctrlPr>
                                      <a:rPr lang="it-IT" sz="2000" i="1" kern="1200">
                                        <a:ln>
                                          <a:solidFill>
                                            <a:srgbClr val="003257"/>
                                          </a:solidFill>
                                        </a:ln>
                                        <a:effectLst/>
                                        <a:latin typeface="Cambria Math" panose="02040503050406030204" pitchFamily="18" charset="0"/>
                                      </a:rPr>
                                    </m:ctrlPr>
                                  </m:sSubPr>
                                  <m:e>
                                    <m:r>
                                      <m:rPr>
                                        <m:sty m:val="p"/>
                                      </m:rPr>
                                      <a:rPr lang="it-IT" sz="2000" kern="1200">
                                        <a:ln>
                                          <a:solidFill>
                                            <a:srgbClr val="003257"/>
                                          </a:solidFill>
                                        </a:ln>
                                        <a:effectLst/>
                                        <a:latin typeface="Cambria Math" panose="02040503050406030204" pitchFamily="18" charset="0"/>
                                      </a:rPr>
                                      <m:t>k</m:t>
                                    </m:r>
                                  </m:e>
                                  <m:sub>
                                    <m:r>
                                      <m:rPr>
                                        <m:sty m:val="p"/>
                                      </m:rPr>
                                      <a:rPr lang="it-IT" sz="2000" kern="1200">
                                        <a:ln>
                                          <a:solidFill>
                                            <a:srgbClr val="003257"/>
                                          </a:solidFill>
                                        </a:ln>
                                        <a:effectLst/>
                                        <a:latin typeface="Cambria Math" panose="02040503050406030204" pitchFamily="18" charset="0"/>
                                      </a:rPr>
                                      <m:t>a</m:t>
                                    </m:r>
                                    <m:r>
                                      <a:rPr lang="it-IT" sz="2000" kern="1200">
                                        <a:ln>
                                          <a:solidFill>
                                            <a:srgbClr val="003257"/>
                                          </a:solidFill>
                                        </a:ln>
                                        <a:effectLst/>
                                        <a:latin typeface="Cambria Math" panose="02040503050406030204" pitchFamily="18" charset="0"/>
                                      </a:rPr>
                                      <m:t>,</m:t>
                                    </m:r>
                                    <m:r>
                                      <m:rPr>
                                        <m:sty m:val="p"/>
                                      </m:rPr>
                                      <a:rPr lang="it-IT" sz="2000" kern="1200">
                                        <a:ln>
                                          <a:solidFill>
                                            <a:srgbClr val="003257"/>
                                          </a:solidFill>
                                        </a:ln>
                                        <a:effectLst/>
                                        <a:latin typeface="Cambria Math" panose="02040503050406030204" pitchFamily="18" charset="0"/>
                                      </a:rPr>
                                      <m:t>k</m:t>
                                    </m:r>
                                  </m:sub>
                                </m:sSub>
                              </m:oMath>
                            </m:oMathPara>
                          </a14:m>
                          <a:endParaRPr lang="it-IT" sz="2000" dirty="0">
                            <a:ln>
                              <a:solidFill>
                                <a:srgbClr val="003257"/>
                              </a:solidFill>
                            </a:ln>
                            <a:solidFill>
                              <a:srgbClr val="003257"/>
                            </a:solidFill>
                          </a:endParaRPr>
                        </a:p>
                      </a:txBody>
                      <a:tcPr/>
                    </a:tc>
                  </a:tr>
                  <a:tr h="79142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sSub>
                                  <m:sSubPr>
                                    <m:ctrlPr>
                                      <a:rPr lang="it-IT" sz="2000" i="1" u="none" kern="1200" smtClean="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S</m:t>
                                    </m:r>
                                  </m:e>
                                  <m:sub>
                                    <m:r>
                                      <m:rPr>
                                        <m:sty m:val="p"/>
                                      </m:rPr>
                                      <a:rPr lang="it-IT" sz="2000" u="none" kern="1200">
                                        <a:ln>
                                          <a:solidFill>
                                            <a:srgbClr val="003257"/>
                                          </a:solidFill>
                                        </a:ln>
                                        <a:effectLst/>
                                        <a:latin typeface="Cambria Math" panose="02040503050406030204" pitchFamily="18" charset="0"/>
                                      </a:rPr>
                                      <m:t>a</m:t>
                                    </m:r>
                                    <m:r>
                                      <a:rPr lang="it-IT" sz="2000" u="none" kern="1200">
                                        <a:ln>
                                          <a:solidFill>
                                            <a:srgbClr val="003257"/>
                                          </a:solidFill>
                                        </a:ln>
                                        <a:effectLst/>
                                        <a:latin typeface="Cambria Math" panose="02040503050406030204" pitchFamily="18" charset="0"/>
                                      </a:rPr>
                                      <m:t>,</m:t>
                                    </m:r>
                                    <m:r>
                                      <m:rPr>
                                        <m:sty m:val="p"/>
                                      </m:rPr>
                                      <a:rPr lang="it-IT" sz="2000" u="none" kern="1200">
                                        <a:ln>
                                          <a:solidFill>
                                            <a:srgbClr val="003257"/>
                                          </a:solidFill>
                                        </a:ln>
                                        <a:effectLst/>
                                        <a:latin typeface="Cambria Math" panose="02040503050406030204" pitchFamily="18" charset="0"/>
                                      </a:rPr>
                                      <m:t>d</m:t>
                                    </m:r>
                                  </m:sub>
                                </m:sSub>
                                <m:r>
                                  <a:rPr lang="it-IT" sz="2000" u="none" kern="1200">
                                    <a:ln>
                                      <a:solidFill>
                                        <a:srgbClr val="003257"/>
                                      </a:solidFill>
                                    </a:ln>
                                    <a:effectLst/>
                                    <a:latin typeface="Cambria Math" panose="02040503050406030204" pitchFamily="18" charset="0"/>
                                  </a:rPr>
                                  <m:t>=</m:t>
                                </m:r>
                                <m:f>
                                  <m:fPr>
                                    <m:ctrlPr>
                                      <a:rPr lang="it-IT" sz="2000" i="1" u="none" kern="1200">
                                        <a:ln>
                                          <a:solidFill>
                                            <a:srgbClr val="003257"/>
                                          </a:solidFill>
                                        </a:ln>
                                        <a:effectLst/>
                                        <a:latin typeface="Cambria Math" panose="02040503050406030204" pitchFamily="18" charset="0"/>
                                      </a:rPr>
                                    </m:ctrlPr>
                                  </m:fPr>
                                  <m:num>
                                    <m:r>
                                      <a:rPr lang="it-IT" sz="2000" u="none" kern="1200">
                                        <a:ln>
                                          <a:solidFill>
                                            <a:srgbClr val="003257"/>
                                          </a:solidFill>
                                        </a:ln>
                                        <a:effectLst/>
                                        <a:latin typeface="Cambria Math" panose="02040503050406030204" pitchFamily="18" charset="0"/>
                                      </a:rPr>
                                      <m:t>1</m:t>
                                    </m:r>
                                  </m:num>
                                  <m:den>
                                    <m:r>
                                      <a:rPr lang="it-IT" sz="2000" u="none" kern="1200">
                                        <a:ln>
                                          <a:solidFill>
                                            <a:srgbClr val="003257"/>
                                          </a:solidFill>
                                        </a:ln>
                                        <a:effectLst/>
                                        <a:latin typeface="Cambria Math" panose="02040503050406030204" pitchFamily="18" charset="0"/>
                                      </a:rPr>
                                      <m:t>2</m:t>
                                    </m:r>
                                  </m:den>
                                </m:f>
                                <m:sSub>
                                  <m:sSubPr>
                                    <m:ctrlPr>
                                      <a:rPr lang="it-IT" sz="2000" i="1" u="none" kern="1200">
                                        <a:ln>
                                          <a:solidFill>
                                            <a:srgbClr val="003257"/>
                                          </a:solidFill>
                                        </a:ln>
                                        <a:effectLst/>
                                        <a:latin typeface="Cambria Math" panose="02040503050406030204" pitchFamily="18" charset="0"/>
                                      </a:rPr>
                                    </m:ctrlPr>
                                  </m:sSubPr>
                                  <m:e>
                                    <m:sSub>
                                      <m:sSubPr>
                                        <m:ctrlPr>
                                          <a:rPr lang="it-IT" sz="2000" i="1" u="none" kern="1200" smtClean="0">
                                            <a:ln>
                                              <a:solidFill>
                                                <a:srgbClr val="003257"/>
                                              </a:solidFill>
                                            </a:ln>
                                            <a:effectLst/>
                                            <a:latin typeface="Cambria Math" panose="02040503050406030204" pitchFamily="18" charset="0"/>
                                          </a:rPr>
                                        </m:ctrlPr>
                                      </m:sSubPr>
                                      <m:e>
                                        <m:r>
                                          <a:rPr lang="it-IT" sz="2000" u="none" kern="1200">
                                            <a:ln>
                                              <a:solidFill>
                                                <a:srgbClr val="003257"/>
                                              </a:solidFill>
                                            </a:ln>
                                            <a:effectLst/>
                                            <a:latin typeface="Cambria Math" panose="02040503050406030204" pitchFamily="18" charset="0"/>
                                          </a:rPr>
                                          <m:t> </m:t>
                                        </m:r>
                                        <m:r>
                                          <m:rPr>
                                            <m:sty m:val="p"/>
                                          </m:rPr>
                                          <a:rPr lang="it-IT" sz="2000" u="none" kern="1200">
                                            <a:ln>
                                              <a:solidFill>
                                                <a:srgbClr val="003257"/>
                                              </a:solidFill>
                                            </a:ln>
                                            <a:effectLst/>
                                            <a:latin typeface="Cambria Math" panose="02040503050406030204" pitchFamily="18" charset="0"/>
                                          </a:rPr>
                                          <m:t>γ</m:t>
                                        </m:r>
                                      </m:e>
                                      <m:sub>
                                        <m:r>
                                          <m:rPr>
                                            <m:sty m:val="p"/>
                                          </m:rPr>
                                          <a:rPr lang="it-IT" sz="2000" u="none" kern="1200" smtClean="0">
                                            <a:ln>
                                              <a:solidFill>
                                                <a:srgbClr val="003257"/>
                                              </a:solidFill>
                                            </a:ln>
                                            <a:effectLst/>
                                            <a:latin typeface="Cambria Math" panose="02040503050406030204" pitchFamily="18" charset="0"/>
                                          </a:rPr>
                                          <m:t>G</m:t>
                                        </m:r>
                                        <m:r>
                                          <a:rPr lang="it-IT" sz="2000" u="none" kern="1200" smtClean="0">
                                            <a:ln>
                                              <a:solidFill>
                                                <a:srgbClr val="003257"/>
                                              </a:solidFill>
                                            </a:ln>
                                            <a:effectLst/>
                                            <a:latin typeface="Cambria Math" panose="02040503050406030204" pitchFamily="18" charset="0"/>
                                          </a:rPr>
                                          <m:t>1 </m:t>
                                        </m:r>
                                      </m:sub>
                                    </m:sSub>
                                    <m:r>
                                      <m:rPr>
                                        <m:sty m:val="p"/>
                                      </m:rPr>
                                      <a:rPr lang="it-IT" sz="2000" u="none" kern="1200">
                                        <a:ln>
                                          <a:solidFill>
                                            <a:srgbClr val="003257"/>
                                          </a:solidFill>
                                        </a:ln>
                                        <a:effectLst/>
                                        <a:latin typeface="Cambria Math" panose="02040503050406030204" pitchFamily="18" charset="0"/>
                                      </a:rPr>
                                      <m:t>γ</m:t>
                                    </m:r>
                                  </m:e>
                                  <m:sub>
                                    <m:r>
                                      <m:rPr>
                                        <m:sty m:val="p"/>
                                      </m:rPr>
                                      <a:rPr lang="it-IT" sz="2000" u="none" kern="1200">
                                        <a:ln>
                                          <a:solidFill>
                                            <a:srgbClr val="003257"/>
                                          </a:solidFill>
                                        </a:ln>
                                        <a:effectLst/>
                                        <a:latin typeface="Cambria Math" panose="02040503050406030204" pitchFamily="18" charset="0"/>
                                      </a:rPr>
                                      <m:t>k</m:t>
                                    </m:r>
                                    <m:r>
                                      <a:rPr lang="it-IT" sz="2000" u="none" kern="1200">
                                        <a:ln>
                                          <a:solidFill>
                                            <a:srgbClr val="003257"/>
                                          </a:solidFill>
                                        </a:ln>
                                        <a:effectLst/>
                                        <a:latin typeface="Cambria Math" panose="02040503050406030204" pitchFamily="18" charset="0"/>
                                      </a:rPr>
                                      <m:t> </m:t>
                                    </m:r>
                                  </m:sub>
                                </m:sSub>
                                <m:sSub>
                                  <m:sSubPr>
                                    <m:ctrlPr>
                                      <a:rPr lang="it-IT" sz="2000" i="1" u="none" kern="120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k</m:t>
                                    </m:r>
                                  </m:e>
                                  <m:sub>
                                    <m:r>
                                      <m:rPr>
                                        <m:sty m:val="p"/>
                                      </m:rPr>
                                      <a:rPr lang="it-IT" sz="2000" u="none" kern="1200">
                                        <a:ln>
                                          <a:solidFill>
                                            <a:srgbClr val="003257"/>
                                          </a:solidFill>
                                        </a:ln>
                                        <a:effectLst/>
                                        <a:latin typeface="Cambria Math" panose="02040503050406030204" pitchFamily="18" charset="0"/>
                                      </a:rPr>
                                      <m:t>a</m:t>
                                    </m:r>
                                    <m:r>
                                      <a:rPr lang="it-IT" sz="2000" u="none" kern="1200">
                                        <a:ln>
                                          <a:solidFill>
                                            <a:srgbClr val="003257"/>
                                          </a:solidFill>
                                        </a:ln>
                                        <a:effectLst/>
                                        <a:latin typeface="Cambria Math" panose="02040503050406030204" pitchFamily="18" charset="0"/>
                                      </a:rPr>
                                      <m:t>,</m:t>
                                    </m:r>
                                    <m:r>
                                      <m:rPr>
                                        <m:sty m:val="p"/>
                                      </m:rPr>
                                      <a:rPr lang="it-IT" sz="2000" u="none" kern="1200" smtClean="0">
                                        <a:ln>
                                          <a:solidFill>
                                            <a:srgbClr val="003257"/>
                                          </a:solidFill>
                                        </a:ln>
                                        <a:effectLst/>
                                        <a:latin typeface="Cambria Math" panose="02040503050406030204" pitchFamily="18" charset="0"/>
                                      </a:rPr>
                                      <m:t>k</m:t>
                                    </m:r>
                                  </m:sub>
                                </m:sSub>
                                <m:r>
                                  <a:rPr lang="it-IT" sz="2000" u="none" kern="1200">
                                    <a:ln>
                                      <a:solidFill>
                                        <a:srgbClr val="003257"/>
                                      </a:solidFill>
                                    </a:ln>
                                    <a:effectLst/>
                                    <a:latin typeface="Cambria Math" panose="02040503050406030204" pitchFamily="18" charset="0"/>
                                  </a:rPr>
                                  <m:t> </m:t>
                                </m:r>
                                <m:sSup>
                                  <m:sSupPr>
                                    <m:ctrlPr>
                                      <a:rPr lang="it-IT" sz="2000" i="1" u="none" kern="1200">
                                        <a:ln>
                                          <a:solidFill>
                                            <a:srgbClr val="003257"/>
                                          </a:solidFill>
                                        </a:ln>
                                        <a:effectLst/>
                                        <a:latin typeface="Cambria Math" panose="02040503050406030204" pitchFamily="18" charset="0"/>
                                      </a:rPr>
                                    </m:ctrlPr>
                                  </m:sSupPr>
                                  <m:e>
                                    <m:r>
                                      <m:rPr>
                                        <m:sty m:val="p"/>
                                      </m:rPr>
                                      <a:rPr lang="it-IT" sz="2000" u="none" kern="1200">
                                        <a:ln>
                                          <a:solidFill>
                                            <a:srgbClr val="003257"/>
                                          </a:solidFill>
                                        </a:ln>
                                        <a:effectLst/>
                                        <a:latin typeface="Cambria Math" panose="02040503050406030204" pitchFamily="18" charset="0"/>
                                      </a:rPr>
                                      <m:t>H</m:t>
                                    </m:r>
                                  </m:e>
                                  <m:sup>
                                    <m:r>
                                      <a:rPr lang="it-IT" sz="2000" u="none" kern="1200">
                                        <a:ln>
                                          <a:solidFill>
                                            <a:srgbClr val="003257"/>
                                          </a:solidFill>
                                        </a:ln>
                                        <a:effectLst/>
                                        <a:latin typeface="Cambria Math" panose="02040503050406030204" pitchFamily="18" charset="0"/>
                                      </a:rPr>
                                      <m:t>2</m:t>
                                    </m:r>
                                  </m:sup>
                                </m:sSup>
                                <m:r>
                                  <a:rPr lang="it-IT" sz="2000" u="none" kern="1200">
                                    <a:ln>
                                      <a:solidFill>
                                        <a:srgbClr val="003257"/>
                                      </a:solidFill>
                                    </a:ln>
                                    <a:effectLst/>
                                    <a:latin typeface="Cambria Math" panose="02040503050406030204" pitchFamily="18" charset="0"/>
                                  </a:rPr>
                                  <m:t>+</m:t>
                                </m:r>
                                <m:sSub>
                                  <m:sSubPr>
                                    <m:ctrlPr>
                                      <a:rPr lang="it-IT" sz="2000" i="1" u="none" kern="120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γ</m:t>
                                    </m:r>
                                  </m:e>
                                  <m:sub>
                                    <m:r>
                                      <m:rPr>
                                        <m:sty m:val="p"/>
                                      </m:rPr>
                                      <a:rPr lang="it-IT" sz="2000" u="none" kern="1200">
                                        <a:ln>
                                          <a:solidFill>
                                            <a:srgbClr val="003257"/>
                                          </a:solidFill>
                                        </a:ln>
                                        <a:effectLst/>
                                        <a:latin typeface="Cambria Math" panose="02040503050406030204" pitchFamily="18" charset="0"/>
                                      </a:rPr>
                                      <m:t>Q</m:t>
                                    </m:r>
                                    <m:r>
                                      <a:rPr lang="it-IT" sz="2000" u="none" kern="1200">
                                        <a:ln>
                                          <a:solidFill>
                                            <a:srgbClr val="003257"/>
                                          </a:solidFill>
                                        </a:ln>
                                        <a:effectLst/>
                                        <a:latin typeface="Cambria Math" panose="02040503050406030204" pitchFamily="18" charset="0"/>
                                      </a:rPr>
                                      <m:t> </m:t>
                                    </m:r>
                                  </m:sub>
                                </m:sSub>
                                <m:sSub>
                                  <m:sSubPr>
                                    <m:ctrlPr>
                                      <a:rPr lang="it-IT" sz="2000" i="1" u="none" kern="120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q</m:t>
                                    </m:r>
                                  </m:e>
                                  <m:sub>
                                    <m:r>
                                      <m:rPr>
                                        <m:sty m:val="p"/>
                                      </m:rPr>
                                      <a:rPr lang="it-IT" sz="2000" u="none" kern="1200">
                                        <a:ln>
                                          <a:solidFill>
                                            <a:srgbClr val="003257"/>
                                          </a:solidFill>
                                        </a:ln>
                                        <a:effectLst/>
                                        <a:latin typeface="Cambria Math" panose="02040503050406030204" pitchFamily="18" charset="0"/>
                                      </a:rPr>
                                      <m:t>k</m:t>
                                    </m:r>
                                    <m:r>
                                      <a:rPr lang="it-IT" sz="2000" u="none" kern="1200">
                                        <a:ln>
                                          <a:solidFill>
                                            <a:srgbClr val="003257"/>
                                          </a:solidFill>
                                        </a:ln>
                                        <a:effectLst/>
                                        <a:latin typeface="Cambria Math" panose="02040503050406030204" pitchFamily="18" charset="0"/>
                                      </a:rPr>
                                      <m:t> </m:t>
                                    </m:r>
                                  </m:sub>
                                </m:sSub>
                                <m:sSub>
                                  <m:sSubPr>
                                    <m:ctrlPr>
                                      <a:rPr lang="it-IT" sz="2000" i="1" u="none" kern="1200">
                                        <a:ln>
                                          <a:solidFill>
                                            <a:srgbClr val="003257"/>
                                          </a:solidFill>
                                        </a:ln>
                                        <a:effectLst/>
                                        <a:latin typeface="Cambria Math" panose="02040503050406030204" pitchFamily="18" charset="0"/>
                                      </a:rPr>
                                    </m:ctrlPr>
                                  </m:sSubPr>
                                  <m:e>
                                    <m:r>
                                      <m:rPr>
                                        <m:sty m:val="p"/>
                                      </m:rPr>
                                      <a:rPr lang="it-IT" sz="2000" u="none" kern="1200">
                                        <a:ln>
                                          <a:solidFill>
                                            <a:srgbClr val="003257"/>
                                          </a:solidFill>
                                        </a:ln>
                                        <a:effectLst/>
                                        <a:latin typeface="Cambria Math" panose="02040503050406030204" pitchFamily="18" charset="0"/>
                                      </a:rPr>
                                      <m:t>k</m:t>
                                    </m:r>
                                  </m:e>
                                  <m:sub>
                                    <m:r>
                                      <m:rPr>
                                        <m:sty m:val="p"/>
                                      </m:rPr>
                                      <a:rPr lang="it-IT" sz="2000" u="none" kern="1200">
                                        <a:ln>
                                          <a:solidFill>
                                            <a:srgbClr val="003257"/>
                                          </a:solidFill>
                                        </a:ln>
                                        <a:effectLst/>
                                        <a:latin typeface="Cambria Math" panose="02040503050406030204" pitchFamily="18" charset="0"/>
                                      </a:rPr>
                                      <m:t>a</m:t>
                                    </m:r>
                                    <m:r>
                                      <a:rPr lang="it-IT" sz="2000" u="none" kern="1200">
                                        <a:ln>
                                          <a:solidFill>
                                            <a:srgbClr val="003257"/>
                                          </a:solidFill>
                                        </a:ln>
                                        <a:effectLst/>
                                        <a:latin typeface="Cambria Math" panose="02040503050406030204" pitchFamily="18" charset="0"/>
                                      </a:rPr>
                                      <m:t>,</m:t>
                                    </m:r>
                                    <m:r>
                                      <m:rPr>
                                        <m:sty m:val="p"/>
                                      </m:rPr>
                                      <a:rPr lang="it-IT" sz="2000" u="none" kern="1200" smtClean="0">
                                        <a:ln>
                                          <a:solidFill>
                                            <a:srgbClr val="003257"/>
                                          </a:solidFill>
                                        </a:ln>
                                        <a:effectLst/>
                                        <a:latin typeface="Cambria Math" panose="02040503050406030204" pitchFamily="18" charset="0"/>
                                      </a:rPr>
                                      <m:t>k</m:t>
                                    </m:r>
                                  </m:sub>
                                </m:sSub>
                                <m:r>
                                  <a:rPr lang="it-IT" sz="2000" u="none" kern="1200">
                                    <a:ln>
                                      <a:solidFill>
                                        <a:srgbClr val="003257"/>
                                      </a:solidFill>
                                    </a:ln>
                                    <a:effectLst/>
                                    <a:latin typeface="Cambria Math" panose="02040503050406030204" pitchFamily="18" charset="0"/>
                                  </a:rPr>
                                  <m:t> </m:t>
                                </m:r>
                                <m:r>
                                  <m:rPr>
                                    <m:sty m:val="p"/>
                                  </m:rPr>
                                  <a:rPr lang="it-IT" sz="2000" u="none" kern="1200">
                                    <a:ln>
                                      <a:solidFill>
                                        <a:srgbClr val="003257"/>
                                      </a:solidFill>
                                    </a:ln>
                                    <a:effectLst/>
                                    <a:latin typeface="Cambria Math" panose="02040503050406030204" pitchFamily="18" charset="0"/>
                                  </a:rPr>
                                  <m:t>H</m:t>
                                </m:r>
                              </m:oMath>
                            </m:oMathPara>
                          </a14:m>
                          <a:endParaRPr lang="it-IT" sz="2000" u="none" kern="1200" dirty="0">
                            <a:ln>
                              <a:solidFill>
                                <a:srgbClr val="003257"/>
                              </a:solidFill>
                            </a:ln>
                            <a:effectLst/>
                          </a:endParaRPr>
                        </a:p>
                        <a:p>
                          <a:pPr algn="l"/>
                          <a:endParaRPr lang="it-IT" sz="2000" u="sng" dirty="0">
                            <a:ln>
                              <a:solidFill>
                                <a:srgbClr val="003257"/>
                              </a:solidFill>
                            </a:ln>
                            <a:solidFill>
                              <a:srgbClr val="003257"/>
                            </a:solidFill>
                          </a:endParaRPr>
                        </a:p>
                      </a:txBody>
                      <a:tcPr/>
                    </a:tc>
                  </a:tr>
                </a:tbl>
              </a:graphicData>
            </a:graphic>
          </p:graphicFrame>
        </mc:Choice>
        <mc:Fallback xmlns="">
          <p:graphicFrame>
            <p:nvGraphicFramePr>
              <p:cNvPr id="86" name="Tabella 85"/>
              <p:cNvGraphicFramePr>
                <a:graphicFrameLocks noGrp="1"/>
              </p:cNvGraphicFramePr>
              <p:nvPr>
                <p:extLst>
                  <p:ext uri="{D42A27DB-BD31-4B8C-83A1-F6EECF244321}">
                    <p14:modId xmlns:p14="http://schemas.microsoft.com/office/powerpoint/2010/main" val="4267446934"/>
                  </p:ext>
                </p:extLst>
              </p:nvPr>
            </p:nvGraphicFramePr>
            <p:xfrm>
              <a:off x="4457017" y="3296048"/>
              <a:ext cx="4349526" cy="3192910"/>
            </p:xfrm>
            <a:graphic>
              <a:graphicData uri="http://schemas.openxmlformats.org/drawingml/2006/table">
                <a:tbl>
                  <a:tblPr firstRow="1" bandRow="1">
                    <a:tableStyleId>{9D7B26C5-4107-4FEC-AEDC-1716B250A1EF}</a:tableStyleId>
                  </a:tblPr>
                  <a:tblGrid>
                    <a:gridCol w="4349526"/>
                  </a:tblGrid>
                  <a:tr h="432363">
                    <a:tc>
                      <a:txBody>
                        <a:bodyPr/>
                        <a:lstStyle/>
                        <a:p>
                          <a:pPr algn="l"/>
                          <a:r>
                            <a:rPr lang="it-IT" sz="2000" b="1" dirty="0" smtClean="0">
                              <a:ln>
                                <a:solidFill>
                                  <a:srgbClr val="003257"/>
                                </a:solidFill>
                              </a:ln>
                              <a:effectLst/>
                            </a:rPr>
                            <a:t>DA2</a:t>
                          </a:r>
                          <a:endParaRPr lang="it-IT" sz="2000" b="1" dirty="0">
                            <a:ln>
                              <a:solidFill>
                                <a:srgbClr val="003257"/>
                              </a:solidFill>
                            </a:ln>
                            <a:solidFill>
                              <a:srgbClr val="003053"/>
                            </a:solidFill>
                            <a:effectLst/>
                          </a:endParaRPr>
                        </a:p>
                      </a:txBody>
                      <a:tcPr/>
                    </a:tc>
                  </a:tr>
                  <a:tr h="396240">
                    <a:tc>
                      <a:txBody>
                        <a:bodyPr/>
                        <a:lstStyle/>
                        <a:p>
                          <a:endParaRPr lang="it-IT"/>
                        </a:p>
                      </a:txBody>
                      <a:tcPr>
                        <a:blipFill rotWithShape="0">
                          <a:blip r:embed="rId5"/>
                          <a:stretch>
                            <a:fillRect t="-110769" r="-140" b="-600000"/>
                          </a:stretch>
                        </a:blipFill>
                      </a:tcPr>
                    </a:tc>
                  </a:tr>
                  <a:tr h="987944">
                    <a:tc>
                      <a:txBody>
                        <a:bodyPr/>
                        <a:lstStyle/>
                        <a:p>
                          <a:endParaRPr lang="it-IT"/>
                        </a:p>
                      </a:txBody>
                      <a:tcPr anchor="ctr">
                        <a:blipFill rotWithShape="0">
                          <a:blip r:embed="rId5"/>
                          <a:stretch>
                            <a:fillRect t="-84049" r="-140" b="-139264"/>
                          </a:stretch>
                        </a:blipFill>
                      </a:tcPr>
                    </a:tc>
                  </a:tr>
                  <a:tr h="409512">
                    <a:tc>
                      <a:txBody>
                        <a:bodyPr/>
                        <a:lstStyle/>
                        <a:p>
                          <a:endParaRPr lang="it-IT"/>
                        </a:p>
                      </a:txBody>
                      <a:tcPr>
                        <a:blipFill rotWithShape="0">
                          <a:blip r:embed="rId5"/>
                          <a:stretch>
                            <a:fillRect t="-447761" r="-140" b="-238806"/>
                          </a:stretch>
                        </a:blipFill>
                      </a:tcPr>
                    </a:tc>
                  </a:tr>
                  <a:tr h="966851">
                    <a:tc>
                      <a:txBody>
                        <a:bodyPr/>
                        <a:lstStyle/>
                        <a:p>
                          <a:endParaRPr lang="it-IT"/>
                        </a:p>
                      </a:txBody>
                      <a:tcPr>
                        <a:blipFill rotWithShape="0">
                          <a:blip r:embed="rId5"/>
                          <a:stretch>
                            <a:fillRect t="-230818" r="-140" b="-629"/>
                          </a:stretch>
                        </a:blipFill>
                      </a:tcPr>
                    </a:tc>
                  </a:tr>
                </a:tbl>
              </a:graphicData>
            </a:graphic>
          </p:graphicFrame>
        </mc:Fallback>
      </mc:AlternateContent>
      <p:sp>
        <p:nvSpPr>
          <p:cNvPr id="87" name="CasellaDiTesto 86"/>
          <p:cNvSpPr txBox="1"/>
          <p:nvPr/>
        </p:nvSpPr>
        <p:spPr>
          <a:xfrm>
            <a:off x="4591834" y="1315265"/>
            <a:ext cx="4436985" cy="1938992"/>
          </a:xfrm>
          <a:prstGeom prst="rect">
            <a:avLst/>
          </a:prstGeom>
          <a:solidFill>
            <a:schemeClr val="bg1"/>
          </a:solidFill>
        </p:spPr>
        <p:txBody>
          <a:bodyPr wrap="square" rtlCol="0">
            <a:spAutoFit/>
          </a:bodyPr>
          <a:lstStyle/>
          <a:p>
            <a:r>
              <a:rPr lang="it-IT" sz="2000" dirty="0" smtClean="0">
                <a:solidFill>
                  <a:srgbClr val="003053"/>
                </a:solidFill>
              </a:rPr>
              <a:t>L’Approccio DA1-C2 è quasi sempre dimensionante, perché la riduzione dell’angolo di resistenza al taglio comporta l’aumento delle spinte e la riduzione di capacità portante e di resistenza allo scorrimento.</a:t>
            </a:r>
            <a:endParaRPr lang="it-IT" sz="2000" baseline="-25000" dirty="0">
              <a:solidFill>
                <a:srgbClr val="003053"/>
              </a:solidFill>
            </a:endParaRPr>
          </a:p>
        </p:txBody>
      </p:sp>
      <p:sp>
        <p:nvSpPr>
          <p:cNvPr id="79" name="CasellaDiTesto 78"/>
          <p:cNvSpPr txBox="1"/>
          <p:nvPr/>
        </p:nvSpPr>
        <p:spPr>
          <a:xfrm>
            <a:off x="4522187" y="1312142"/>
            <a:ext cx="4436985" cy="1938992"/>
          </a:xfrm>
          <a:prstGeom prst="rect">
            <a:avLst/>
          </a:prstGeom>
          <a:solidFill>
            <a:schemeClr val="bg1"/>
          </a:solidFill>
        </p:spPr>
        <p:txBody>
          <a:bodyPr wrap="square" rtlCol="0">
            <a:spAutoFit/>
          </a:bodyPr>
          <a:lstStyle/>
          <a:p>
            <a:r>
              <a:rPr lang="it-IT" sz="2000" dirty="0" smtClean="0">
                <a:solidFill>
                  <a:srgbClr val="003053"/>
                </a:solidFill>
              </a:rPr>
              <a:t>L’Approccio DA2 calcola le spinte con i valori caratteristici dei parametri di resistenza al taglio e le incrementa attraverso i coefficienti </a:t>
            </a:r>
            <a:r>
              <a:rPr lang="it-IT" sz="2000" dirty="0" err="1" smtClean="0">
                <a:solidFill>
                  <a:srgbClr val="003053"/>
                </a:solidFill>
                <a:latin typeface="Symbol" panose="05050102010706020507" pitchFamily="18" charset="2"/>
              </a:rPr>
              <a:t>g</a:t>
            </a:r>
            <a:r>
              <a:rPr lang="it-IT" sz="2000" baseline="-25000" dirty="0" err="1" smtClean="0">
                <a:solidFill>
                  <a:srgbClr val="003053"/>
                </a:solidFill>
              </a:rPr>
              <a:t>F</a:t>
            </a:r>
            <a:r>
              <a:rPr lang="it-IT" sz="2000" dirty="0" smtClean="0">
                <a:solidFill>
                  <a:srgbClr val="003053"/>
                </a:solidFill>
              </a:rPr>
              <a:t> (</a:t>
            </a:r>
            <a:r>
              <a:rPr lang="it-IT" sz="2000" dirty="0" smtClean="0">
                <a:solidFill>
                  <a:srgbClr val="003053"/>
                </a:solidFill>
                <a:latin typeface="Symbol" panose="05050102010706020507" pitchFamily="18" charset="2"/>
              </a:rPr>
              <a:t>g</a:t>
            </a:r>
            <a:r>
              <a:rPr lang="it-IT" sz="2000" baseline="-25000" dirty="0" smtClean="0">
                <a:solidFill>
                  <a:srgbClr val="003053"/>
                </a:solidFill>
              </a:rPr>
              <a:t>G1</a:t>
            </a:r>
            <a:r>
              <a:rPr lang="it-IT" sz="2000" dirty="0" smtClean="0">
                <a:solidFill>
                  <a:srgbClr val="003053"/>
                </a:solidFill>
              </a:rPr>
              <a:t> e </a:t>
            </a:r>
            <a:r>
              <a:rPr lang="it-IT" sz="2000" dirty="0" err="1" smtClean="0">
                <a:solidFill>
                  <a:srgbClr val="003053"/>
                </a:solidFill>
                <a:latin typeface="Symbol" panose="05050102010706020507" pitchFamily="18" charset="2"/>
              </a:rPr>
              <a:t>g</a:t>
            </a:r>
            <a:r>
              <a:rPr lang="it-IT" sz="2000" baseline="-25000" dirty="0" err="1" smtClean="0">
                <a:solidFill>
                  <a:srgbClr val="003053"/>
                </a:solidFill>
              </a:rPr>
              <a:t>Q</a:t>
            </a:r>
            <a:r>
              <a:rPr lang="it-IT" sz="2000" dirty="0" smtClean="0">
                <a:solidFill>
                  <a:srgbClr val="003053"/>
                </a:solidFill>
              </a:rPr>
              <a:t>) che si applicano alle azioni (e le spinte sono da considerarsi azioni)</a:t>
            </a:r>
            <a:endParaRPr lang="it-IT" sz="2000" baseline="-25000" dirty="0">
              <a:solidFill>
                <a:srgbClr val="003053"/>
              </a:solidFill>
            </a:endParaRPr>
          </a:p>
        </p:txBody>
      </p:sp>
      <p:sp>
        <p:nvSpPr>
          <p:cNvPr id="84" name="CasellaDiTesto 83"/>
          <p:cNvSpPr txBox="1"/>
          <p:nvPr/>
        </p:nvSpPr>
        <p:spPr>
          <a:xfrm>
            <a:off x="5332049" y="-747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408193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7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70289" y="0"/>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24</a:t>
            </a:fld>
            <a:endParaRPr lang="it-IT" b="1" dirty="0">
              <a:solidFill>
                <a:schemeClr val="bg1"/>
              </a:solidFill>
              <a:latin typeface="Arial"/>
              <a:cs typeface="Arial"/>
            </a:endParaRPr>
          </a:p>
        </p:txBody>
      </p:sp>
      <p:grpSp>
        <p:nvGrpSpPr>
          <p:cNvPr id="6" name="Gruppo 5"/>
          <p:cNvGrpSpPr/>
          <p:nvPr/>
        </p:nvGrpSpPr>
        <p:grpSpPr>
          <a:xfrm>
            <a:off x="4700586" y="1497472"/>
            <a:ext cx="3797618" cy="1680210"/>
            <a:chOff x="0" y="0"/>
            <a:chExt cx="4219575" cy="1866900"/>
          </a:xfrm>
        </p:grpSpPr>
        <p:grpSp>
          <p:nvGrpSpPr>
            <p:cNvPr id="7" name="Gruppo 6"/>
            <p:cNvGrpSpPr/>
            <p:nvPr/>
          </p:nvGrpSpPr>
          <p:grpSpPr>
            <a:xfrm>
              <a:off x="0" y="0"/>
              <a:ext cx="4219575" cy="1866900"/>
              <a:chOff x="0" y="0"/>
              <a:chExt cx="4219575" cy="1866900"/>
            </a:xfrm>
          </p:grpSpPr>
          <p:cxnSp>
            <p:nvCxnSpPr>
              <p:cNvPr id="15" name="Connettore 1 14"/>
              <p:cNvCxnSpPr/>
              <p:nvPr/>
            </p:nvCxnSpPr>
            <p:spPr>
              <a:xfrm flipH="1">
                <a:off x="2133600" y="1809750"/>
                <a:ext cx="57150" cy="571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 name="Gruppo 15"/>
              <p:cNvGrpSpPr/>
              <p:nvPr/>
            </p:nvGrpSpPr>
            <p:grpSpPr>
              <a:xfrm>
                <a:off x="0" y="0"/>
                <a:ext cx="4219575" cy="1838325"/>
                <a:chOff x="0" y="0"/>
                <a:chExt cx="4219575" cy="1838325"/>
              </a:xfrm>
            </p:grpSpPr>
            <p:grpSp>
              <p:nvGrpSpPr>
                <p:cNvPr id="17" name="Gruppo 16"/>
                <p:cNvGrpSpPr/>
                <p:nvPr/>
              </p:nvGrpSpPr>
              <p:grpSpPr>
                <a:xfrm>
                  <a:off x="0" y="295275"/>
                  <a:ext cx="2390775" cy="1533525"/>
                  <a:chOff x="0" y="295275"/>
                  <a:chExt cx="2390775" cy="1533525"/>
                </a:xfrm>
              </p:grpSpPr>
              <p:sp>
                <p:nvSpPr>
                  <p:cNvPr id="44" name="Rettangolo 43"/>
                  <p:cNvSpPr/>
                  <p:nvPr/>
                </p:nvSpPr>
                <p:spPr>
                  <a:xfrm>
                    <a:off x="952500" y="295275"/>
                    <a:ext cx="200025" cy="1333500"/>
                  </a:xfrm>
                  <a:prstGeom prst="rect">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45" name="Rettangolo 44"/>
                  <p:cNvSpPr/>
                  <p:nvPr/>
                </p:nvSpPr>
                <p:spPr>
                  <a:xfrm>
                    <a:off x="676275" y="1628775"/>
                    <a:ext cx="1238250" cy="2000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46" name="Connettore 1 45"/>
                  <p:cNvCxnSpPr/>
                  <p:nvPr/>
                </p:nvCxnSpPr>
                <p:spPr>
                  <a:xfrm>
                    <a:off x="966788" y="295275"/>
                    <a:ext cx="141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ttangolo 46"/>
                  <p:cNvSpPr/>
                  <p:nvPr/>
                </p:nvSpPr>
                <p:spPr>
                  <a:xfrm>
                    <a:off x="1152525" y="304800"/>
                    <a:ext cx="1238250" cy="123825"/>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48" name="Connettore 1 47"/>
                  <p:cNvCxnSpPr/>
                  <p:nvPr/>
                </p:nvCxnSpPr>
                <p:spPr>
                  <a:xfrm>
                    <a:off x="0" y="1514475"/>
                    <a:ext cx="952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ttangolo 48"/>
                  <p:cNvSpPr/>
                  <p:nvPr/>
                </p:nvSpPr>
                <p:spPr>
                  <a:xfrm>
                    <a:off x="0" y="1524001"/>
                    <a:ext cx="952500" cy="114300"/>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grpSp>
              <p:nvGrpSpPr>
                <p:cNvPr id="18" name="Gruppo 17"/>
                <p:cNvGrpSpPr/>
                <p:nvPr/>
              </p:nvGrpSpPr>
              <p:grpSpPr>
                <a:xfrm>
                  <a:off x="1171575" y="95250"/>
                  <a:ext cx="2438400" cy="200025"/>
                  <a:chOff x="1171575" y="95250"/>
                  <a:chExt cx="2438400" cy="200025"/>
                </a:xfrm>
              </p:grpSpPr>
              <p:grpSp>
                <p:nvGrpSpPr>
                  <p:cNvPr id="24" name="Gruppo 23"/>
                  <p:cNvGrpSpPr/>
                  <p:nvPr/>
                </p:nvGrpSpPr>
                <p:grpSpPr>
                  <a:xfrm>
                    <a:off x="1171575" y="95250"/>
                    <a:ext cx="1219200" cy="200025"/>
                    <a:chOff x="1171575" y="95250"/>
                    <a:chExt cx="1219200" cy="200025"/>
                  </a:xfrm>
                </p:grpSpPr>
                <p:cxnSp>
                  <p:nvCxnSpPr>
                    <p:cNvPr id="35" name="Connettore 2 34"/>
                    <p:cNvCxnSpPr/>
                    <p:nvPr/>
                  </p:nvCxnSpPr>
                  <p:spPr>
                    <a:xfrm>
                      <a:off x="11715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ttore 2 35"/>
                    <p:cNvCxnSpPr/>
                    <p:nvPr/>
                  </p:nvCxnSpPr>
                  <p:spPr>
                    <a:xfrm>
                      <a:off x="13239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ttore 2 36"/>
                    <p:cNvCxnSpPr/>
                    <p:nvPr/>
                  </p:nvCxnSpPr>
                  <p:spPr>
                    <a:xfrm>
                      <a:off x="14763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ttore 2 37"/>
                    <p:cNvCxnSpPr/>
                    <p:nvPr/>
                  </p:nvCxnSpPr>
                  <p:spPr>
                    <a:xfrm>
                      <a:off x="16287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ttore 2 38"/>
                    <p:cNvCxnSpPr/>
                    <p:nvPr/>
                  </p:nvCxnSpPr>
                  <p:spPr>
                    <a:xfrm>
                      <a:off x="17811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ttore 2 39"/>
                    <p:cNvCxnSpPr/>
                    <p:nvPr/>
                  </p:nvCxnSpPr>
                  <p:spPr>
                    <a:xfrm>
                      <a:off x="19335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ttore 2 40"/>
                    <p:cNvCxnSpPr/>
                    <p:nvPr/>
                  </p:nvCxnSpPr>
                  <p:spPr>
                    <a:xfrm>
                      <a:off x="20859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ttore 2 41"/>
                    <p:cNvCxnSpPr/>
                    <p:nvPr/>
                  </p:nvCxnSpPr>
                  <p:spPr>
                    <a:xfrm>
                      <a:off x="22383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ttore 2 42"/>
                    <p:cNvCxnSpPr/>
                    <p:nvPr/>
                  </p:nvCxnSpPr>
                  <p:spPr>
                    <a:xfrm>
                      <a:off x="23907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uppo 24"/>
                  <p:cNvGrpSpPr/>
                  <p:nvPr/>
                </p:nvGrpSpPr>
                <p:grpSpPr>
                  <a:xfrm>
                    <a:off x="2390775" y="95250"/>
                    <a:ext cx="1219200" cy="200025"/>
                    <a:chOff x="2390775" y="95250"/>
                    <a:chExt cx="1219200" cy="200025"/>
                  </a:xfrm>
                </p:grpSpPr>
                <p:cxnSp>
                  <p:nvCxnSpPr>
                    <p:cNvPr id="26" name="Connettore 2 25"/>
                    <p:cNvCxnSpPr/>
                    <p:nvPr/>
                  </p:nvCxnSpPr>
                  <p:spPr>
                    <a:xfrm>
                      <a:off x="23907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ttore 2 26"/>
                    <p:cNvCxnSpPr/>
                    <p:nvPr/>
                  </p:nvCxnSpPr>
                  <p:spPr>
                    <a:xfrm>
                      <a:off x="25431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nettore 2 27"/>
                    <p:cNvCxnSpPr/>
                    <p:nvPr/>
                  </p:nvCxnSpPr>
                  <p:spPr>
                    <a:xfrm>
                      <a:off x="26955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ttore 2 28"/>
                    <p:cNvCxnSpPr/>
                    <p:nvPr/>
                  </p:nvCxnSpPr>
                  <p:spPr>
                    <a:xfrm>
                      <a:off x="28479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ttore 2 29"/>
                    <p:cNvCxnSpPr/>
                    <p:nvPr/>
                  </p:nvCxnSpPr>
                  <p:spPr>
                    <a:xfrm>
                      <a:off x="30003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ttore 2 30"/>
                    <p:cNvCxnSpPr/>
                    <p:nvPr/>
                  </p:nvCxnSpPr>
                  <p:spPr>
                    <a:xfrm>
                      <a:off x="31527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ttore 2 31"/>
                    <p:cNvCxnSpPr/>
                    <p:nvPr/>
                  </p:nvCxnSpPr>
                  <p:spPr>
                    <a:xfrm>
                      <a:off x="3305175" y="104775"/>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ttore 2 32"/>
                    <p:cNvCxnSpPr/>
                    <p:nvPr/>
                  </p:nvCxnSpPr>
                  <p:spPr>
                    <a:xfrm>
                      <a:off x="34575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ttore 2 33"/>
                    <p:cNvCxnSpPr/>
                    <p:nvPr/>
                  </p:nvCxnSpPr>
                  <p:spPr>
                    <a:xfrm>
                      <a:off x="3609975" y="95250"/>
                      <a:ext cx="0" cy="190500"/>
                    </a:xfrm>
                    <a:prstGeom prst="straightConnector1">
                      <a:avLst/>
                    </a:prstGeom>
                    <a:ln>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19" name="CasellaDiTesto 72"/>
                <p:cNvSpPr txBox="1"/>
                <p:nvPr/>
              </p:nvSpPr>
              <p:spPr>
                <a:xfrm>
                  <a:off x="3667125" y="0"/>
                  <a:ext cx="552450" cy="428627"/>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dirty="0" err="1"/>
                    <a:t>q</a:t>
                  </a:r>
                  <a:r>
                    <a:rPr lang="it-IT" sz="1800" baseline="-25000" dirty="0" err="1"/>
                    <a:t>k</a:t>
                  </a:r>
                  <a:endParaRPr lang="it-IT" sz="1800" dirty="0"/>
                </a:p>
              </p:txBody>
            </p:sp>
            <p:cxnSp>
              <p:nvCxnSpPr>
                <p:cNvPr id="20" name="Connettore 1 19"/>
                <p:cNvCxnSpPr/>
                <p:nvPr/>
              </p:nvCxnSpPr>
              <p:spPr>
                <a:xfrm>
                  <a:off x="2162175" y="209550"/>
                  <a:ext cx="0" cy="1628775"/>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21" name="CasellaDiTesto 77"/>
                <p:cNvSpPr txBox="1"/>
                <p:nvPr/>
              </p:nvSpPr>
              <p:spPr>
                <a:xfrm>
                  <a:off x="2000250" y="828675"/>
                  <a:ext cx="352425" cy="35242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H</a:t>
                  </a:r>
                </a:p>
              </p:txBody>
            </p:sp>
            <p:sp>
              <p:nvSpPr>
                <p:cNvPr id="22" name="Rettangolo 21"/>
                <p:cNvSpPr/>
                <p:nvPr/>
              </p:nvSpPr>
              <p:spPr>
                <a:xfrm>
                  <a:off x="2552699" y="304800"/>
                  <a:ext cx="200025" cy="1504950"/>
                </a:xfrm>
                <a:prstGeom prst="rect">
                  <a:avLst/>
                </a:prstGeom>
                <a:pattFill prst="ltHorz">
                  <a:fgClr>
                    <a:srgbClr val="C00000"/>
                  </a:fgClr>
                  <a:bgClr>
                    <a:schemeClr val="bg1"/>
                  </a:bgClr>
                </a:patt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23" name="Triangolo rettangolo 22"/>
                <p:cNvSpPr/>
                <p:nvPr/>
              </p:nvSpPr>
              <p:spPr>
                <a:xfrm>
                  <a:off x="2924175" y="304800"/>
                  <a:ext cx="400050" cy="1514475"/>
                </a:xfrm>
                <a:prstGeom prst="rtTriangle">
                  <a:avLst/>
                </a:prstGeom>
                <a:pattFill prst="ltHorz">
                  <a:fgClr>
                    <a:srgbClr val="C00000"/>
                  </a:fgClr>
                  <a:bgClr>
                    <a:schemeClr val="bg1"/>
                  </a:bgClr>
                </a:patt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grpSp>
        <p:cxnSp>
          <p:nvCxnSpPr>
            <p:cNvPr id="8" name="Connettore 2 7"/>
            <p:cNvCxnSpPr/>
            <p:nvPr/>
          </p:nvCxnSpPr>
          <p:spPr>
            <a:xfrm>
              <a:off x="1419225" y="1009650"/>
              <a:ext cx="9525" cy="552450"/>
            </a:xfrm>
            <a:prstGeom prst="straightConnector1">
              <a:avLst/>
            </a:prstGeom>
            <a:ln w="28575">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9" name="CasellaDiTesto 73"/>
            <p:cNvSpPr txBox="1"/>
            <p:nvPr/>
          </p:nvSpPr>
          <p:spPr>
            <a:xfrm>
              <a:off x="1400175" y="1114425"/>
              <a:ext cx="514350" cy="4286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2000"/>
                <a:t>w</a:t>
              </a:r>
              <a:r>
                <a:rPr lang="it-IT" sz="2000" baseline="-25000"/>
                <a:t>d</a:t>
              </a:r>
              <a:endParaRPr lang="it-IT" sz="2000"/>
            </a:p>
          </p:txBody>
        </p:sp>
        <p:cxnSp>
          <p:nvCxnSpPr>
            <p:cNvPr id="13" name="Connettore 2 12"/>
            <p:cNvCxnSpPr/>
            <p:nvPr/>
          </p:nvCxnSpPr>
          <p:spPr>
            <a:xfrm flipH="1">
              <a:off x="2324100" y="1333500"/>
              <a:ext cx="752475" cy="0"/>
            </a:xfrm>
            <a:prstGeom prst="straightConnector1">
              <a:avLst/>
            </a:prstGeom>
            <a:ln w="28575">
              <a:solidFill>
                <a:sysClr val="windowText" lastClr="000000"/>
              </a:solidFill>
              <a:tailEnd type="triangle"/>
            </a:ln>
          </p:spPr>
          <p:style>
            <a:lnRef idx="1">
              <a:schemeClr val="accent1"/>
            </a:lnRef>
            <a:fillRef idx="0">
              <a:schemeClr val="accent1"/>
            </a:fillRef>
            <a:effectRef idx="0">
              <a:schemeClr val="accent1"/>
            </a:effectRef>
            <a:fontRef idx="minor">
              <a:schemeClr val="tx1"/>
            </a:fontRef>
          </p:style>
        </p:cxnSp>
        <p:sp>
          <p:nvSpPr>
            <p:cNvPr id="14" name="CasellaDiTesto 75"/>
            <p:cNvSpPr txBox="1"/>
            <p:nvPr/>
          </p:nvSpPr>
          <p:spPr>
            <a:xfrm>
              <a:off x="2705100" y="952500"/>
              <a:ext cx="733424" cy="42862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2000" dirty="0" err="1"/>
                <a:t>S</a:t>
              </a:r>
              <a:r>
                <a:rPr lang="it-IT" sz="2000" baseline="-25000" dirty="0" err="1"/>
                <a:t>ad</a:t>
              </a:r>
              <a:endParaRPr lang="it-IT" sz="2000" dirty="0"/>
            </a:p>
          </p:txBody>
        </p:sp>
      </p:grpSp>
      <p:sp>
        <p:nvSpPr>
          <p:cNvPr id="50" name="CasellaDiTesto 49"/>
          <p:cNvSpPr txBox="1"/>
          <p:nvPr/>
        </p:nvSpPr>
        <p:spPr>
          <a:xfrm>
            <a:off x="706181" y="847870"/>
            <a:ext cx="8347863" cy="461665"/>
          </a:xfrm>
          <a:prstGeom prst="rect">
            <a:avLst/>
          </a:prstGeom>
          <a:solidFill>
            <a:srgbClr val="FF9900"/>
          </a:solidFill>
          <a:ln>
            <a:solidFill>
              <a:srgbClr val="003257"/>
            </a:solidFill>
          </a:ln>
        </p:spPr>
        <p:txBody>
          <a:bodyPr wrap="none" rtlCol="0">
            <a:spAutoFit/>
          </a:bodyPr>
          <a:lstStyle/>
          <a:p>
            <a:r>
              <a:rPr lang="it-IT" sz="2400" b="1" dirty="0" smtClean="0">
                <a:solidFill>
                  <a:srgbClr val="003257"/>
                </a:solidFill>
              </a:rPr>
              <a:t>MURO DI SOSTEGNO – Verifica al ribaltamento (EQU) (NTC 2008)</a:t>
            </a:r>
            <a:endParaRPr lang="it-IT" sz="2400" b="1" dirty="0">
              <a:solidFill>
                <a:srgbClr val="003257"/>
              </a:solidFill>
            </a:endParaRPr>
          </a:p>
        </p:txBody>
      </p:sp>
      <mc:AlternateContent xmlns:mc="http://schemas.openxmlformats.org/markup-compatibility/2006" xmlns:a14="http://schemas.microsoft.com/office/drawing/2010/main">
        <mc:Choice Requires="a14">
          <p:sp>
            <p:nvSpPr>
              <p:cNvPr id="4" name="Rettangolo 3"/>
              <p:cNvSpPr/>
              <p:nvPr/>
            </p:nvSpPr>
            <p:spPr>
              <a:xfrm>
                <a:off x="935998" y="2375241"/>
                <a:ext cx="1641155" cy="47788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it-IT" sz="2400" i="1" smtClean="0">
                              <a:solidFill>
                                <a:srgbClr val="003053"/>
                              </a:solidFill>
                              <a:latin typeface="Cambria Math" panose="02040503050406030204" pitchFamily="18" charset="0"/>
                            </a:rPr>
                          </m:ctrlPr>
                        </m:sSubPr>
                        <m:e>
                          <m:r>
                            <m:rPr>
                              <m:sty m:val="p"/>
                            </m:rPr>
                            <a:rPr lang="it-IT" sz="2400">
                              <a:solidFill>
                                <a:srgbClr val="003053"/>
                              </a:solidFill>
                              <a:latin typeface="Cambria Math" panose="02040503050406030204" pitchFamily="18" charset="0"/>
                            </a:rPr>
                            <m:t>k</m:t>
                          </m:r>
                        </m:e>
                        <m:sub>
                          <m:r>
                            <m:rPr>
                              <m:sty m:val="p"/>
                            </m:rPr>
                            <a:rPr lang="it-IT" sz="2400" i="0">
                              <a:solidFill>
                                <a:srgbClr val="003053"/>
                              </a:solidFill>
                              <a:latin typeface="Cambria Math" panose="02040503050406030204" pitchFamily="18" charset="0"/>
                            </a:rPr>
                            <m:t>a</m:t>
                          </m:r>
                          <m:r>
                            <a:rPr lang="it-IT" sz="2400" i="0">
                              <a:solidFill>
                                <a:srgbClr val="003053"/>
                              </a:solidFill>
                              <a:latin typeface="Cambria Math" panose="02040503050406030204" pitchFamily="18" charset="0"/>
                            </a:rPr>
                            <m:t>,</m:t>
                          </m:r>
                          <m:r>
                            <m:rPr>
                              <m:sty m:val="p"/>
                            </m:rPr>
                            <a:rPr lang="it-IT" sz="2400" i="0">
                              <a:solidFill>
                                <a:srgbClr val="003053"/>
                              </a:solidFill>
                              <a:latin typeface="Cambria Math" panose="02040503050406030204" pitchFamily="18" charset="0"/>
                            </a:rPr>
                            <m:t>d</m:t>
                          </m:r>
                        </m:sub>
                      </m:sSub>
                      <m:r>
                        <a:rPr lang="it-IT" sz="2400" i="0">
                          <a:solidFill>
                            <a:srgbClr val="003053"/>
                          </a:solidFill>
                          <a:latin typeface="Cambria Math" panose="02040503050406030204" pitchFamily="18" charset="0"/>
                        </a:rPr>
                        <m:t>&gt;</m:t>
                      </m:r>
                      <m:sSub>
                        <m:sSubPr>
                          <m:ctrlPr>
                            <a:rPr lang="it-IT" sz="2400" i="1">
                              <a:solidFill>
                                <a:srgbClr val="003053"/>
                              </a:solidFill>
                              <a:latin typeface="Cambria Math" panose="02040503050406030204" pitchFamily="18" charset="0"/>
                            </a:rPr>
                          </m:ctrlPr>
                        </m:sSubPr>
                        <m:e>
                          <m:r>
                            <m:rPr>
                              <m:sty m:val="p"/>
                            </m:rPr>
                            <a:rPr lang="it-IT" sz="2400" i="0">
                              <a:solidFill>
                                <a:srgbClr val="003053"/>
                              </a:solidFill>
                              <a:latin typeface="Cambria Math" panose="02040503050406030204" pitchFamily="18" charset="0"/>
                            </a:rPr>
                            <m:t>k</m:t>
                          </m:r>
                        </m:e>
                        <m:sub>
                          <m:r>
                            <m:rPr>
                              <m:sty m:val="p"/>
                            </m:rPr>
                            <a:rPr lang="it-IT" sz="2400" i="0">
                              <a:solidFill>
                                <a:srgbClr val="003053"/>
                              </a:solidFill>
                              <a:latin typeface="Cambria Math" panose="02040503050406030204" pitchFamily="18" charset="0"/>
                            </a:rPr>
                            <m:t>a</m:t>
                          </m:r>
                          <m:r>
                            <a:rPr lang="it-IT" sz="2400" i="0">
                              <a:solidFill>
                                <a:srgbClr val="003053"/>
                              </a:solidFill>
                              <a:latin typeface="Cambria Math" panose="02040503050406030204" pitchFamily="18" charset="0"/>
                            </a:rPr>
                            <m:t>,</m:t>
                          </m:r>
                          <m:r>
                            <m:rPr>
                              <m:sty m:val="p"/>
                            </m:rPr>
                            <a:rPr lang="it-IT" sz="2400" i="0">
                              <a:solidFill>
                                <a:srgbClr val="003053"/>
                              </a:solidFill>
                              <a:latin typeface="Cambria Math" panose="02040503050406030204" pitchFamily="18" charset="0"/>
                            </a:rPr>
                            <m:t>k</m:t>
                          </m:r>
                        </m:sub>
                      </m:sSub>
                    </m:oMath>
                  </m:oMathPara>
                </a14:m>
                <a:endParaRPr lang="it-IT" sz="2400" dirty="0">
                  <a:solidFill>
                    <a:srgbClr val="003053"/>
                  </a:solidFill>
                </a:endParaRPr>
              </a:p>
            </p:txBody>
          </p:sp>
        </mc:Choice>
        <mc:Fallback xmlns="">
          <p:sp>
            <p:nvSpPr>
              <p:cNvPr id="4" name="Rettangolo 3"/>
              <p:cNvSpPr>
                <a:spLocks noRot="1" noChangeAspect="1" noMove="1" noResize="1" noEditPoints="1" noAdjustHandles="1" noChangeArrowheads="1" noChangeShapeType="1" noTextEdit="1"/>
              </p:cNvSpPr>
              <p:nvPr/>
            </p:nvSpPr>
            <p:spPr>
              <a:xfrm>
                <a:off x="935998" y="2375241"/>
                <a:ext cx="1641155" cy="477888"/>
              </a:xfrm>
              <a:prstGeom prst="rect">
                <a:avLst/>
              </a:prstGeom>
              <a:blipFill rotWithShape="0">
                <a:blip r:embed="rId4"/>
                <a:stretch>
                  <a:fillRect b="-1282"/>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5" name="Rettangolo 4"/>
              <p:cNvSpPr/>
              <p:nvPr/>
            </p:nvSpPr>
            <p:spPr>
              <a:xfrm>
                <a:off x="935998" y="3027823"/>
                <a:ext cx="5363071" cy="78380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it-IT" sz="2400" i="1" smtClean="0">
                              <a:solidFill>
                                <a:srgbClr val="003053"/>
                              </a:solidFill>
                              <a:latin typeface="Cambria Math" panose="02040503050406030204" pitchFamily="18" charset="0"/>
                            </a:rPr>
                          </m:ctrlPr>
                        </m:sSubPr>
                        <m:e>
                          <m:r>
                            <m:rPr>
                              <m:sty m:val="p"/>
                            </m:rPr>
                            <a:rPr lang="it-IT" sz="2400">
                              <a:solidFill>
                                <a:srgbClr val="003053"/>
                              </a:solidFill>
                              <a:latin typeface="Cambria Math" panose="02040503050406030204" pitchFamily="18" charset="0"/>
                            </a:rPr>
                            <m:t>S</m:t>
                          </m:r>
                        </m:e>
                        <m:sub>
                          <m:r>
                            <m:rPr>
                              <m:sty m:val="p"/>
                            </m:rPr>
                            <a:rPr lang="it-IT" sz="2400" i="0">
                              <a:solidFill>
                                <a:srgbClr val="003053"/>
                              </a:solidFill>
                              <a:latin typeface="Cambria Math" panose="02040503050406030204" pitchFamily="18" charset="0"/>
                            </a:rPr>
                            <m:t>a</m:t>
                          </m:r>
                          <m:r>
                            <a:rPr lang="it-IT" sz="2400" i="0">
                              <a:solidFill>
                                <a:srgbClr val="003053"/>
                              </a:solidFill>
                              <a:latin typeface="Cambria Math" panose="02040503050406030204" pitchFamily="18" charset="0"/>
                            </a:rPr>
                            <m:t>,</m:t>
                          </m:r>
                          <m:r>
                            <m:rPr>
                              <m:sty m:val="p"/>
                            </m:rPr>
                            <a:rPr lang="it-IT" sz="2400" i="0">
                              <a:solidFill>
                                <a:srgbClr val="003053"/>
                              </a:solidFill>
                              <a:latin typeface="Cambria Math" panose="02040503050406030204" pitchFamily="18" charset="0"/>
                            </a:rPr>
                            <m:t>d</m:t>
                          </m:r>
                        </m:sub>
                      </m:sSub>
                      <m:r>
                        <a:rPr lang="it-IT" sz="2400" i="0">
                          <a:solidFill>
                            <a:srgbClr val="003053"/>
                          </a:solidFill>
                          <a:latin typeface="Cambria Math" panose="02040503050406030204" pitchFamily="18" charset="0"/>
                        </a:rPr>
                        <m:t>=</m:t>
                      </m:r>
                      <m:f>
                        <m:fPr>
                          <m:ctrlPr>
                            <a:rPr lang="it-IT" sz="2400" i="1">
                              <a:solidFill>
                                <a:srgbClr val="003053"/>
                              </a:solidFill>
                              <a:latin typeface="Cambria Math" panose="02040503050406030204" pitchFamily="18" charset="0"/>
                            </a:rPr>
                          </m:ctrlPr>
                        </m:fPr>
                        <m:num>
                          <m:r>
                            <a:rPr lang="it-IT" sz="2400" i="0">
                              <a:solidFill>
                                <a:srgbClr val="003053"/>
                              </a:solidFill>
                              <a:latin typeface="Cambria Math" panose="02040503050406030204" pitchFamily="18" charset="0"/>
                            </a:rPr>
                            <m:t>1</m:t>
                          </m:r>
                        </m:num>
                        <m:den>
                          <m:r>
                            <a:rPr lang="it-IT" sz="2400" i="0">
                              <a:solidFill>
                                <a:srgbClr val="003053"/>
                              </a:solidFill>
                              <a:latin typeface="Cambria Math" panose="02040503050406030204" pitchFamily="18" charset="0"/>
                            </a:rPr>
                            <m:t>2</m:t>
                          </m:r>
                        </m:den>
                      </m:f>
                      <m:sSub>
                        <m:sSubPr>
                          <m:ctrlPr>
                            <a:rPr lang="it-IT" sz="2400" i="1">
                              <a:solidFill>
                                <a:srgbClr val="003053"/>
                              </a:solidFill>
                              <a:latin typeface="Cambria Math" panose="02040503050406030204" pitchFamily="18" charset="0"/>
                            </a:rPr>
                          </m:ctrlPr>
                        </m:sSubPr>
                        <m:e>
                          <m:r>
                            <a:rPr lang="it-IT" sz="2400" i="0">
                              <a:solidFill>
                                <a:srgbClr val="003053"/>
                              </a:solidFill>
                              <a:latin typeface="Cambria Math" panose="02040503050406030204" pitchFamily="18" charset="0"/>
                            </a:rPr>
                            <m:t> </m:t>
                          </m:r>
                          <m:sSub>
                            <m:sSubPr>
                              <m:ctrlPr>
                                <a:rPr lang="it-IT" sz="2400" i="1">
                                  <a:solidFill>
                                    <a:srgbClr val="003053"/>
                                  </a:solidFill>
                                  <a:latin typeface="Cambria Math" panose="02040503050406030204" pitchFamily="18" charset="0"/>
                                </a:rPr>
                              </m:ctrlPr>
                            </m:sSubPr>
                            <m:e>
                              <m:r>
                                <m:rPr>
                                  <m:sty m:val="p"/>
                                </m:rPr>
                                <a:rPr lang="it-IT" sz="2400" i="0">
                                  <a:solidFill>
                                    <a:srgbClr val="003053"/>
                                  </a:solidFill>
                                  <a:latin typeface="Cambria Math" panose="02040503050406030204" pitchFamily="18" charset="0"/>
                                </a:rPr>
                                <m:t>γ</m:t>
                              </m:r>
                            </m:e>
                            <m:sub>
                              <m:r>
                                <m:rPr>
                                  <m:sty m:val="p"/>
                                </m:rPr>
                                <a:rPr lang="it-IT" sz="2400" i="0">
                                  <a:solidFill>
                                    <a:srgbClr val="003053"/>
                                  </a:solidFill>
                                  <a:latin typeface="Cambria Math" panose="02040503050406030204" pitchFamily="18" charset="0"/>
                                </a:rPr>
                                <m:t>G</m:t>
                              </m:r>
                              <m:r>
                                <a:rPr lang="it-IT" sz="2400" i="0">
                                  <a:solidFill>
                                    <a:srgbClr val="003053"/>
                                  </a:solidFill>
                                  <a:latin typeface="Cambria Math" panose="02040503050406030204" pitchFamily="18" charset="0"/>
                                </a:rPr>
                                <m:t>1 </m:t>
                              </m:r>
                            </m:sub>
                          </m:sSub>
                          <m:r>
                            <m:rPr>
                              <m:sty m:val="p"/>
                            </m:rPr>
                            <a:rPr lang="it-IT" sz="2400" i="0">
                              <a:solidFill>
                                <a:srgbClr val="003053"/>
                              </a:solidFill>
                              <a:latin typeface="Cambria Math" panose="02040503050406030204" pitchFamily="18" charset="0"/>
                            </a:rPr>
                            <m:t>γ</m:t>
                          </m:r>
                        </m:e>
                        <m:sub>
                          <m:r>
                            <m:rPr>
                              <m:sty m:val="p"/>
                            </m:rPr>
                            <a:rPr lang="it-IT" sz="2400" i="0">
                              <a:solidFill>
                                <a:srgbClr val="003053"/>
                              </a:solidFill>
                              <a:latin typeface="Cambria Math" panose="02040503050406030204" pitchFamily="18" charset="0"/>
                            </a:rPr>
                            <m:t>k</m:t>
                          </m:r>
                          <m:r>
                            <a:rPr lang="it-IT" sz="2400" i="0">
                              <a:solidFill>
                                <a:srgbClr val="003053"/>
                              </a:solidFill>
                              <a:latin typeface="Cambria Math" panose="02040503050406030204" pitchFamily="18" charset="0"/>
                            </a:rPr>
                            <m:t> </m:t>
                          </m:r>
                        </m:sub>
                      </m:sSub>
                      <m:sSub>
                        <m:sSubPr>
                          <m:ctrlPr>
                            <a:rPr lang="it-IT" sz="2400" i="1">
                              <a:solidFill>
                                <a:srgbClr val="003053"/>
                              </a:solidFill>
                              <a:latin typeface="Cambria Math" panose="02040503050406030204" pitchFamily="18" charset="0"/>
                            </a:rPr>
                          </m:ctrlPr>
                        </m:sSubPr>
                        <m:e>
                          <m:r>
                            <m:rPr>
                              <m:sty m:val="p"/>
                            </m:rPr>
                            <a:rPr lang="it-IT" sz="2400" i="0">
                              <a:solidFill>
                                <a:srgbClr val="003053"/>
                              </a:solidFill>
                              <a:latin typeface="Cambria Math" panose="02040503050406030204" pitchFamily="18" charset="0"/>
                            </a:rPr>
                            <m:t>k</m:t>
                          </m:r>
                        </m:e>
                        <m:sub>
                          <m:r>
                            <m:rPr>
                              <m:sty m:val="p"/>
                            </m:rPr>
                            <a:rPr lang="it-IT" sz="2400" i="0">
                              <a:solidFill>
                                <a:srgbClr val="003053"/>
                              </a:solidFill>
                              <a:latin typeface="Cambria Math" panose="02040503050406030204" pitchFamily="18" charset="0"/>
                            </a:rPr>
                            <m:t>a</m:t>
                          </m:r>
                          <m:r>
                            <a:rPr lang="it-IT" sz="2400" i="0">
                              <a:solidFill>
                                <a:srgbClr val="003053"/>
                              </a:solidFill>
                              <a:latin typeface="Cambria Math" panose="02040503050406030204" pitchFamily="18" charset="0"/>
                            </a:rPr>
                            <m:t>,</m:t>
                          </m:r>
                          <m:r>
                            <m:rPr>
                              <m:sty m:val="p"/>
                            </m:rPr>
                            <a:rPr lang="it-IT" sz="2400" i="0">
                              <a:solidFill>
                                <a:srgbClr val="003053"/>
                              </a:solidFill>
                              <a:latin typeface="Cambria Math" panose="02040503050406030204" pitchFamily="18" charset="0"/>
                            </a:rPr>
                            <m:t>d</m:t>
                          </m:r>
                        </m:sub>
                      </m:sSub>
                      <m:r>
                        <a:rPr lang="it-IT" sz="2400" i="0">
                          <a:solidFill>
                            <a:srgbClr val="003053"/>
                          </a:solidFill>
                          <a:latin typeface="Cambria Math" panose="02040503050406030204" pitchFamily="18" charset="0"/>
                        </a:rPr>
                        <m:t> </m:t>
                      </m:r>
                      <m:sSup>
                        <m:sSupPr>
                          <m:ctrlPr>
                            <a:rPr lang="it-IT" sz="2400" i="1">
                              <a:solidFill>
                                <a:srgbClr val="003053"/>
                              </a:solidFill>
                              <a:latin typeface="Cambria Math" panose="02040503050406030204" pitchFamily="18" charset="0"/>
                            </a:rPr>
                          </m:ctrlPr>
                        </m:sSupPr>
                        <m:e>
                          <m:r>
                            <m:rPr>
                              <m:sty m:val="p"/>
                            </m:rPr>
                            <a:rPr lang="it-IT" sz="2400" i="0">
                              <a:solidFill>
                                <a:srgbClr val="003053"/>
                              </a:solidFill>
                              <a:latin typeface="Cambria Math" panose="02040503050406030204" pitchFamily="18" charset="0"/>
                            </a:rPr>
                            <m:t>H</m:t>
                          </m:r>
                        </m:e>
                        <m:sup>
                          <m:r>
                            <a:rPr lang="it-IT" sz="2400" i="0">
                              <a:solidFill>
                                <a:srgbClr val="003053"/>
                              </a:solidFill>
                              <a:latin typeface="Cambria Math" panose="02040503050406030204" pitchFamily="18" charset="0"/>
                            </a:rPr>
                            <m:t>2</m:t>
                          </m:r>
                        </m:sup>
                      </m:sSup>
                      <m:r>
                        <a:rPr lang="it-IT" sz="2400" i="0">
                          <a:solidFill>
                            <a:srgbClr val="003053"/>
                          </a:solidFill>
                          <a:latin typeface="Cambria Math" panose="02040503050406030204" pitchFamily="18" charset="0"/>
                        </a:rPr>
                        <m:t> + </m:t>
                      </m:r>
                      <m:sSub>
                        <m:sSubPr>
                          <m:ctrlPr>
                            <a:rPr lang="it-IT" sz="2400" i="1">
                              <a:solidFill>
                                <a:srgbClr val="003053"/>
                              </a:solidFill>
                              <a:latin typeface="Cambria Math" panose="02040503050406030204" pitchFamily="18" charset="0"/>
                            </a:rPr>
                          </m:ctrlPr>
                        </m:sSubPr>
                        <m:e>
                          <m:r>
                            <a:rPr lang="it-IT" sz="2400" i="0">
                              <a:solidFill>
                                <a:srgbClr val="003053"/>
                              </a:solidFill>
                              <a:latin typeface="Cambria Math" panose="02040503050406030204" pitchFamily="18" charset="0"/>
                            </a:rPr>
                            <m:t> </m:t>
                          </m:r>
                          <m:r>
                            <m:rPr>
                              <m:sty m:val="p"/>
                            </m:rPr>
                            <a:rPr lang="it-IT" sz="2400" i="0">
                              <a:solidFill>
                                <a:srgbClr val="003053"/>
                              </a:solidFill>
                              <a:latin typeface="Cambria Math" panose="02040503050406030204" pitchFamily="18" charset="0"/>
                            </a:rPr>
                            <m:t>γ</m:t>
                          </m:r>
                        </m:e>
                        <m:sub>
                          <m:r>
                            <m:rPr>
                              <m:sty m:val="p"/>
                            </m:rPr>
                            <a:rPr lang="it-IT" sz="2400" i="0">
                              <a:solidFill>
                                <a:srgbClr val="003053"/>
                              </a:solidFill>
                              <a:latin typeface="Cambria Math" panose="02040503050406030204" pitchFamily="18" charset="0"/>
                            </a:rPr>
                            <m:t>Q</m:t>
                          </m:r>
                          <m:r>
                            <a:rPr lang="it-IT" sz="2400" i="0">
                              <a:solidFill>
                                <a:srgbClr val="003053"/>
                              </a:solidFill>
                              <a:latin typeface="Cambria Math" panose="02040503050406030204" pitchFamily="18" charset="0"/>
                            </a:rPr>
                            <m:t> </m:t>
                          </m:r>
                        </m:sub>
                      </m:sSub>
                      <m:r>
                        <a:rPr lang="it-IT" sz="2400" i="0">
                          <a:solidFill>
                            <a:srgbClr val="003053"/>
                          </a:solidFill>
                          <a:latin typeface="Cambria Math" panose="02040503050406030204" pitchFamily="18" charset="0"/>
                        </a:rPr>
                        <m:t> </m:t>
                      </m:r>
                      <m:sSub>
                        <m:sSubPr>
                          <m:ctrlPr>
                            <a:rPr lang="it-IT" sz="2400" i="1">
                              <a:solidFill>
                                <a:srgbClr val="003053"/>
                              </a:solidFill>
                              <a:latin typeface="Cambria Math" panose="02040503050406030204" pitchFamily="18" charset="0"/>
                            </a:rPr>
                          </m:ctrlPr>
                        </m:sSubPr>
                        <m:e>
                          <m:r>
                            <m:rPr>
                              <m:sty m:val="p"/>
                            </m:rPr>
                            <a:rPr lang="it-IT" sz="2400" i="0">
                              <a:solidFill>
                                <a:srgbClr val="003053"/>
                              </a:solidFill>
                              <a:latin typeface="Cambria Math" panose="02040503050406030204" pitchFamily="18" charset="0"/>
                            </a:rPr>
                            <m:t>q</m:t>
                          </m:r>
                        </m:e>
                        <m:sub>
                          <m:r>
                            <m:rPr>
                              <m:sty m:val="p"/>
                            </m:rPr>
                            <a:rPr lang="it-IT" sz="2400" i="0">
                              <a:solidFill>
                                <a:srgbClr val="003053"/>
                              </a:solidFill>
                              <a:latin typeface="Cambria Math" panose="02040503050406030204" pitchFamily="18" charset="0"/>
                            </a:rPr>
                            <m:t>k</m:t>
                          </m:r>
                          <m:r>
                            <a:rPr lang="it-IT" sz="2400" i="0">
                              <a:solidFill>
                                <a:srgbClr val="003053"/>
                              </a:solidFill>
                              <a:latin typeface="Cambria Math" panose="02040503050406030204" pitchFamily="18" charset="0"/>
                            </a:rPr>
                            <m:t> </m:t>
                          </m:r>
                        </m:sub>
                      </m:sSub>
                      <m:sSub>
                        <m:sSubPr>
                          <m:ctrlPr>
                            <a:rPr lang="it-IT" sz="2400" i="1">
                              <a:solidFill>
                                <a:srgbClr val="003053"/>
                              </a:solidFill>
                              <a:latin typeface="Cambria Math" panose="02040503050406030204" pitchFamily="18" charset="0"/>
                            </a:rPr>
                          </m:ctrlPr>
                        </m:sSubPr>
                        <m:e>
                          <m:r>
                            <m:rPr>
                              <m:sty m:val="p"/>
                            </m:rPr>
                            <a:rPr lang="it-IT" sz="2400" i="0">
                              <a:solidFill>
                                <a:srgbClr val="003053"/>
                              </a:solidFill>
                              <a:latin typeface="Cambria Math" panose="02040503050406030204" pitchFamily="18" charset="0"/>
                            </a:rPr>
                            <m:t>k</m:t>
                          </m:r>
                        </m:e>
                        <m:sub>
                          <m:r>
                            <m:rPr>
                              <m:sty m:val="p"/>
                            </m:rPr>
                            <a:rPr lang="it-IT" sz="2400" i="0">
                              <a:solidFill>
                                <a:srgbClr val="003053"/>
                              </a:solidFill>
                              <a:latin typeface="Cambria Math" panose="02040503050406030204" pitchFamily="18" charset="0"/>
                            </a:rPr>
                            <m:t>a</m:t>
                          </m:r>
                          <m:r>
                            <a:rPr lang="it-IT" sz="2400" i="0">
                              <a:solidFill>
                                <a:srgbClr val="003053"/>
                              </a:solidFill>
                              <a:latin typeface="Cambria Math" panose="02040503050406030204" pitchFamily="18" charset="0"/>
                            </a:rPr>
                            <m:t>,</m:t>
                          </m:r>
                          <m:r>
                            <m:rPr>
                              <m:sty m:val="p"/>
                            </m:rPr>
                            <a:rPr lang="it-IT" sz="2400" i="0">
                              <a:solidFill>
                                <a:srgbClr val="003053"/>
                              </a:solidFill>
                              <a:latin typeface="Cambria Math" panose="02040503050406030204" pitchFamily="18" charset="0"/>
                            </a:rPr>
                            <m:t>d</m:t>
                          </m:r>
                        </m:sub>
                      </m:sSub>
                      <m:r>
                        <a:rPr lang="it-IT" sz="2400" i="0">
                          <a:solidFill>
                            <a:srgbClr val="003053"/>
                          </a:solidFill>
                          <a:latin typeface="Cambria Math" panose="02040503050406030204" pitchFamily="18" charset="0"/>
                        </a:rPr>
                        <m:t> </m:t>
                      </m:r>
                      <m:r>
                        <m:rPr>
                          <m:sty m:val="p"/>
                        </m:rPr>
                        <a:rPr lang="it-IT" sz="2400" i="0">
                          <a:solidFill>
                            <a:srgbClr val="003053"/>
                          </a:solidFill>
                          <a:latin typeface="Cambria Math" panose="02040503050406030204" pitchFamily="18" charset="0"/>
                        </a:rPr>
                        <m:t>H</m:t>
                      </m:r>
                    </m:oMath>
                  </m:oMathPara>
                </a14:m>
                <a:endParaRPr lang="it-IT" sz="2400" dirty="0">
                  <a:solidFill>
                    <a:srgbClr val="003053"/>
                  </a:solidFill>
                </a:endParaRPr>
              </a:p>
            </p:txBody>
          </p:sp>
        </mc:Choice>
        <mc:Fallback xmlns="">
          <p:sp>
            <p:nvSpPr>
              <p:cNvPr id="5" name="Rettangolo 4"/>
              <p:cNvSpPr>
                <a:spLocks noRot="1" noChangeAspect="1" noMove="1" noResize="1" noEditPoints="1" noAdjustHandles="1" noChangeArrowheads="1" noChangeShapeType="1" noTextEdit="1"/>
              </p:cNvSpPr>
              <p:nvPr/>
            </p:nvSpPr>
            <p:spPr>
              <a:xfrm>
                <a:off x="935998" y="3027823"/>
                <a:ext cx="5363071" cy="783804"/>
              </a:xfrm>
              <a:prstGeom prst="rect">
                <a:avLst/>
              </a:prstGeom>
              <a:blipFill rotWithShape="0">
                <a:blip r:embed="rId5"/>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51" name="Rettangolo 50"/>
              <p:cNvSpPr/>
              <p:nvPr/>
            </p:nvSpPr>
            <p:spPr>
              <a:xfrm>
                <a:off x="859045" y="1454441"/>
                <a:ext cx="2755754" cy="91653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it-IT" sz="2400" i="1" smtClean="0">
                              <a:solidFill>
                                <a:srgbClr val="003257"/>
                              </a:solidFill>
                              <a:latin typeface="Cambria Math" panose="02040503050406030204" pitchFamily="18" charset="0"/>
                            </a:rPr>
                          </m:ctrlPr>
                        </m:sSubPr>
                        <m:e>
                          <m:r>
                            <m:rPr>
                              <m:sty m:val="p"/>
                            </m:rPr>
                            <a:rPr lang="it-IT" sz="2400">
                              <a:solidFill>
                                <a:srgbClr val="003257"/>
                              </a:solidFill>
                              <a:latin typeface="Cambria Math" panose="02040503050406030204" pitchFamily="18" charset="0"/>
                            </a:rPr>
                            <m:t>t</m:t>
                          </m:r>
                          <m:r>
                            <m:rPr>
                              <m:sty m:val="p"/>
                            </m:rPr>
                            <a:rPr lang="it-IT" sz="2400" i="0">
                              <a:solidFill>
                                <a:srgbClr val="003257"/>
                              </a:solidFill>
                              <a:latin typeface="Cambria Math" panose="02040503050406030204" pitchFamily="18" charset="0"/>
                            </a:rPr>
                            <m:t>an</m:t>
                          </m:r>
                          <m:r>
                            <a:rPr lang="it-IT" sz="2400" i="0">
                              <a:solidFill>
                                <a:srgbClr val="003257"/>
                              </a:solidFill>
                              <a:latin typeface="Cambria Math" panose="02040503050406030204" pitchFamily="18" charset="0"/>
                            </a:rPr>
                            <m:t>(</m:t>
                          </m:r>
                          <m:r>
                            <m:rPr>
                              <m:sty m:val="p"/>
                            </m:rPr>
                            <a:rPr lang="it-IT" sz="2400" i="0">
                              <a:solidFill>
                                <a:srgbClr val="003257"/>
                              </a:solidFill>
                              <a:latin typeface="Cambria Math" panose="02040503050406030204" pitchFamily="18" charset="0"/>
                            </a:rPr>
                            <m:t>φ</m:t>
                          </m:r>
                        </m:e>
                        <m:sub>
                          <m:r>
                            <m:rPr>
                              <m:sty m:val="p"/>
                            </m:rPr>
                            <a:rPr lang="it-IT" sz="2400" i="0">
                              <a:solidFill>
                                <a:srgbClr val="003257"/>
                              </a:solidFill>
                              <a:latin typeface="Cambria Math" panose="02040503050406030204" pitchFamily="18" charset="0"/>
                            </a:rPr>
                            <m:t>d</m:t>
                          </m:r>
                        </m:sub>
                      </m:sSub>
                      <m:r>
                        <a:rPr lang="it-IT" sz="2400" i="0">
                          <a:solidFill>
                            <a:srgbClr val="003257"/>
                          </a:solidFill>
                          <a:latin typeface="Cambria Math" panose="02040503050406030204" pitchFamily="18" charset="0"/>
                        </a:rPr>
                        <m:t>)=</m:t>
                      </m:r>
                      <m:f>
                        <m:fPr>
                          <m:ctrlPr>
                            <a:rPr lang="it-IT" sz="2400" i="1">
                              <a:solidFill>
                                <a:srgbClr val="003257"/>
                              </a:solidFill>
                              <a:latin typeface="Cambria Math" panose="02040503050406030204" pitchFamily="18" charset="0"/>
                            </a:rPr>
                          </m:ctrlPr>
                        </m:fPr>
                        <m:num>
                          <m:r>
                            <m:rPr>
                              <m:sty m:val="p"/>
                            </m:rPr>
                            <a:rPr lang="it-IT" sz="2400" i="0">
                              <a:solidFill>
                                <a:srgbClr val="003257"/>
                              </a:solidFill>
                              <a:latin typeface="Cambria Math" panose="02040503050406030204" pitchFamily="18" charset="0"/>
                            </a:rPr>
                            <m:t>tan</m:t>
                          </m:r>
                          <m:d>
                            <m:dPr>
                              <m:ctrlPr>
                                <a:rPr lang="it-IT" sz="2400" i="1">
                                  <a:solidFill>
                                    <a:srgbClr val="003257"/>
                                  </a:solidFill>
                                  <a:latin typeface="Cambria Math" panose="02040503050406030204" pitchFamily="18" charset="0"/>
                                </a:rPr>
                              </m:ctrlPr>
                            </m:dPr>
                            <m:e>
                              <m:sSub>
                                <m:sSubPr>
                                  <m:ctrlPr>
                                    <a:rPr lang="it-IT" sz="2400" i="1">
                                      <a:solidFill>
                                        <a:srgbClr val="003257"/>
                                      </a:solidFill>
                                      <a:latin typeface="Cambria Math" panose="02040503050406030204" pitchFamily="18" charset="0"/>
                                    </a:rPr>
                                  </m:ctrlPr>
                                </m:sSubPr>
                                <m:e>
                                  <m:r>
                                    <m:rPr>
                                      <m:sty m:val="p"/>
                                    </m:rPr>
                                    <a:rPr lang="it-IT" sz="2400" i="0">
                                      <a:solidFill>
                                        <a:srgbClr val="003257"/>
                                      </a:solidFill>
                                      <a:latin typeface="Cambria Math" panose="02040503050406030204" pitchFamily="18" charset="0"/>
                                    </a:rPr>
                                    <m:t>φ</m:t>
                                  </m:r>
                                </m:e>
                                <m:sub>
                                  <m:r>
                                    <m:rPr>
                                      <m:sty m:val="p"/>
                                    </m:rPr>
                                    <a:rPr lang="it-IT" sz="2400" i="0">
                                      <a:solidFill>
                                        <a:srgbClr val="003257"/>
                                      </a:solidFill>
                                      <a:latin typeface="Cambria Math" panose="02040503050406030204" pitchFamily="18" charset="0"/>
                                    </a:rPr>
                                    <m:t>k</m:t>
                                  </m:r>
                                </m:sub>
                              </m:sSub>
                            </m:e>
                          </m:d>
                        </m:num>
                        <m:den>
                          <m:sSub>
                            <m:sSubPr>
                              <m:ctrlPr>
                                <a:rPr lang="it-IT" sz="2400" i="1">
                                  <a:solidFill>
                                    <a:srgbClr val="003257"/>
                                  </a:solidFill>
                                  <a:latin typeface="Cambria Math" panose="02040503050406030204" pitchFamily="18" charset="0"/>
                                </a:rPr>
                              </m:ctrlPr>
                            </m:sSubPr>
                            <m:e>
                              <m:r>
                                <m:rPr>
                                  <m:sty m:val="p"/>
                                </m:rPr>
                                <a:rPr lang="it-IT" sz="2400" i="0">
                                  <a:solidFill>
                                    <a:srgbClr val="003257"/>
                                  </a:solidFill>
                                  <a:latin typeface="Cambria Math" panose="02040503050406030204" pitchFamily="18" charset="0"/>
                                </a:rPr>
                                <m:t>γ</m:t>
                              </m:r>
                            </m:e>
                            <m:sub>
                              <m:r>
                                <m:rPr>
                                  <m:sty m:val="p"/>
                                </m:rPr>
                                <a:rPr lang="it-IT" sz="2400" i="0">
                                  <a:solidFill>
                                    <a:srgbClr val="003257"/>
                                  </a:solidFill>
                                  <a:latin typeface="Cambria Math" panose="02040503050406030204" pitchFamily="18" charset="0"/>
                                </a:rPr>
                                <m:t>φ</m:t>
                              </m:r>
                            </m:sub>
                          </m:sSub>
                        </m:den>
                      </m:f>
                    </m:oMath>
                  </m:oMathPara>
                </a14:m>
                <a:endParaRPr lang="it-IT" sz="2400" dirty="0"/>
              </a:p>
            </p:txBody>
          </p:sp>
        </mc:Choice>
        <mc:Fallback xmlns="">
          <p:sp>
            <p:nvSpPr>
              <p:cNvPr id="51" name="Rettangolo 50"/>
              <p:cNvSpPr>
                <a:spLocks noRot="1" noChangeAspect="1" noMove="1" noResize="1" noEditPoints="1" noAdjustHandles="1" noChangeArrowheads="1" noChangeShapeType="1" noTextEdit="1"/>
              </p:cNvSpPr>
              <p:nvPr/>
            </p:nvSpPr>
            <p:spPr>
              <a:xfrm>
                <a:off x="859045" y="1454441"/>
                <a:ext cx="2755754" cy="916533"/>
              </a:xfrm>
              <a:prstGeom prst="rect">
                <a:avLst/>
              </a:prstGeom>
              <a:blipFill rotWithShape="0">
                <a:blip r:embed="rId6"/>
                <a:stretch>
                  <a:fillRect/>
                </a:stretch>
              </a:blipFill>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52" name="Rettangolo 51"/>
              <p:cNvSpPr/>
              <p:nvPr/>
            </p:nvSpPr>
            <p:spPr>
              <a:xfrm>
                <a:off x="877255" y="3974312"/>
                <a:ext cx="205178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it-IT" sz="2400" i="1" smtClean="0">
                              <a:solidFill>
                                <a:srgbClr val="003053"/>
                              </a:solidFill>
                              <a:latin typeface="Cambria Math" panose="02040503050406030204" pitchFamily="18" charset="0"/>
                            </a:rPr>
                          </m:ctrlPr>
                        </m:sSubPr>
                        <m:e>
                          <m:r>
                            <m:rPr>
                              <m:sty m:val="p"/>
                            </m:rPr>
                            <a:rPr lang="it-IT" sz="2400">
                              <a:solidFill>
                                <a:srgbClr val="003053"/>
                              </a:solidFill>
                              <a:latin typeface="Cambria Math" panose="02040503050406030204" pitchFamily="18" charset="0"/>
                            </a:rPr>
                            <m:t>W</m:t>
                          </m:r>
                        </m:e>
                        <m:sub>
                          <m:r>
                            <m:rPr>
                              <m:sty m:val="p"/>
                            </m:rPr>
                            <a:rPr lang="it-IT" sz="2400" i="0">
                              <a:solidFill>
                                <a:srgbClr val="003053"/>
                              </a:solidFill>
                              <a:latin typeface="Cambria Math" panose="02040503050406030204" pitchFamily="18" charset="0"/>
                            </a:rPr>
                            <m:t>d</m:t>
                          </m:r>
                        </m:sub>
                      </m:sSub>
                      <m:r>
                        <a:rPr lang="it-IT" sz="2400" i="0">
                          <a:solidFill>
                            <a:srgbClr val="003053"/>
                          </a:solidFill>
                          <a:latin typeface="Cambria Math" panose="02040503050406030204" pitchFamily="18" charset="0"/>
                        </a:rPr>
                        <m:t> =</m:t>
                      </m:r>
                      <m:sSub>
                        <m:sSubPr>
                          <m:ctrlPr>
                            <a:rPr lang="it-IT" sz="2400" i="1">
                              <a:solidFill>
                                <a:srgbClr val="003053"/>
                              </a:solidFill>
                              <a:latin typeface="Cambria Math" panose="02040503050406030204" pitchFamily="18" charset="0"/>
                            </a:rPr>
                          </m:ctrlPr>
                        </m:sSubPr>
                        <m:e>
                          <m:r>
                            <m:rPr>
                              <m:sty m:val="p"/>
                            </m:rPr>
                            <a:rPr lang="it-IT" sz="2400" i="0">
                              <a:solidFill>
                                <a:srgbClr val="003053"/>
                              </a:solidFill>
                              <a:latin typeface="Cambria Math" panose="02040503050406030204" pitchFamily="18" charset="0"/>
                            </a:rPr>
                            <m:t>γ</m:t>
                          </m:r>
                        </m:e>
                        <m:sub>
                          <m:r>
                            <m:rPr>
                              <m:sty m:val="p"/>
                            </m:rPr>
                            <a:rPr lang="it-IT" sz="2400" i="0">
                              <a:solidFill>
                                <a:srgbClr val="003053"/>
                              </a:solidFill>
                              <a:latin typeface="Cambria Math" panose="02040503050406030204" pitchFamily="18" charset="0"/>
                            </a:rPr>
                            <m:t>G</m:t>
                          </m:r>
                          <m:r>
                            <a:rPr lang="it-IT" sz="2400" i="0">
                              <a:solidFill>
                                <a:srgbClr val="003053"/>
                              </a:solidFill>
                              <a:latin typeface="Cambria Math" panose="02040503050406030204" pitchFamily="18" charset="0"/>
                            </a:rPr>
                            <m:t>1</m:t>
                          </m:r>
                        </m:sub>
                      </m:sSub>
                      <m:r>
                        <a:rPr lang="it-IT" sz="2400" i="0">
                          <a:solidFill>
                            <a:srgbClr val="003053"/>
                          </a:solidFill>
                          <a:latin typeface="Cambria Math" panose="02040503050406030204" pitchFamily="18" charset="0"/>
                        </a:rPr>
                        <m:t> </m:t>
                      </m:r>
                      <m:sSub>
                        <m:sSubPr>
                          <m:ctrlPr>
                            <a:rPr lang="it-IT" sz="2400" i="1">
                              <a:solidFill>
                                <a:srgbClr val="003053"/>
                              </a:solidFill>
                              <a:latin typeface="Cambria Math" panose="02040503050406030204" pitchFamily="18" charset="0"/>
                            </a:rPr>
                          </m:ctrlPr>
                        </m:sSubPr>
                        <m:e>
                          <m:r>
                            <m:rPr>
                              <m:sty m:val="p"/>
                            </m:rPr>
                            <a:rPr lang="it-IT" sz="2400" i="0">
                              <a:solidFill>
                                <a:srgbClr val="003053"/>
                              </a:solidFill>
                              <a:latin typeface="Cambria Math" panose="02040503050406030204" pitchFamily="18" charset="0"/>
                            </a:rPr>
                            <m:t>W</m:t>
                          </m:r>
                        </m:e>
                        <m:sub>
                          <m:r>
                            <m:rPr>
                              <m:sty m:val="p"/>
                            </m:rPr>
                            <a:rPr lang="it-IT" sz="2400" i="0">
                              <a:solidFill>
                                <a:srgbClr val="003053"/>
                              </a:solidFill>
                              <a:latin typeface="Cambria Math" panose="02040503050406030204" pitchFamily="18" charset="0"/>
                            </a:rPr>
                            <m:t>k</m:t>
                          </m:r>
                        </m:sub>
                      </m:sSub>
                    </m:oMath>
                  </m:oMathPara>
                </a14:m>
                <a:endParaRPr lang="it-IT" sz="2400" dirty="0">
                  <a:solidFill>
                    <a:srgbClr val="003053"/>
                  </a:solidFill>
                </a:endParaRPr>
              </a:p>
            </p:txBody>
          </p:sp>
        </mc:Choice>
        <mc:Fallback xmlns="">
          <p:sp>
            <p:nvSpPr>
              <p:cNvPr id="52" name="Rettangolo 51"/>
              <p:cNvSpPr>
                <a:spLocks noRot="1" noChangeAspect="1" noMove="1" noResize="1" noEditPoints="1" noAdjustHandles="1" noChangeArrowheads="1" noChangeShapeType="1" noTextEdit="1"/>
              </p:cNvSpPr>
              <p:nvPr/>
            </p:nvSpPr>
            <p:spPr>
              <a:xfrm>
                <a:off x="877255" y="3974312"/>
                <a:ext cx="2051780" cy="461665"/>
              </a:xfrm>
              <a:prstGeom prst="rect">
                <a:avLst/>
              </a:prstGeom>
              <a:blipFill rotWithShape="0">
                <a:blip r:embed="rId7"/>
                <a:stretch>
                  <a:fillRect b="-7895"/>
                </a:stretch>
              </a:blipFill>
            </p:spPr>
            <p:txBody>
              <a:bodyPr/>
              <a:lstStyle/>
              <a:p>
                <a:r>
                  <a:rPr lang="it-IT">
                    <a:noFill/>
                  </a:rPr>
                  <a:t> </a:t>
                </a:r>
              </a:p>
            </p:txBody>
          </p:sp>
        </mc:Fallback>
      </mc:AlternateContent>
      <p:sp>
        <p:nvSpPr>
          <p:cNvPr id="53" name="CasellaDiTesto 52"/>
          <p:cNvSpPr txBox="1"/>
          <p:nvPr/>
        </p:nvSpPr>
        <p:spPr>
          <a:xfrm>
            <a:off x="663191" y="4551795"/>
            <a:ext cx="8030622" cy="1938992"/>
          </a:xfrm>
          <a:prstGeom prst="rect">
            <a:avLst/>
          </a:prstGeom>
          <a:noFill/>
        </p:spPr>
        <p:txBody>
          <a:bodyPr wrap="square" rtlCol="0">
            <a:spAutoFit/>
          </a:bodyPr>
          <a:lstStyle/>
          <a:p>
            <a:r>
              <a:rPr lang="it-IT" sz="2000" dirty="0" smtClean="0">
                <a:solidFill>
                  <a:srgbClr val="003257"/>
                </a:solidFill>
              </a:rPr>
              <a:t>Resistenza al taglio ridotta,</a:t>
            </a:r>
          </a:p>
          <a:p>
            <a:r>
              <a:rPr lang="it-IT" sz="2000" dirty="0" smtClean="0">
                <a:solidFill>
                  <a:srgbClr val="003257"/>
                </a:solidFill>
              </a:rPr>
              <a:t>Coefficienti parziali che amplificano le azioni instabilizzanti (</a:t>
            </a:r>
            <a:r>
              <a:rPr lang="it-IT" sz="2000" dirty="0" err="1" smtClean="0">
                <a:solidFill>
                  <a:srgbClr val="003257"/>
                </a:solidFill>
              </a:rPr>
              <a:t>S</a:t>
            </a:r>
            <a:r>
              <a:rPr lang="it-IT" sz="2000" baseline="-25000" dirty="0" err="1" smtClean="0">
                <a:solidFill>
                  <a:srgbClr val="003257"/>
                </a:solidFill>
              </a:rPr>
              <a:t>a,d</a:t>
            </a:r>
            <a:r>
              <a:rPr lang="it-IT" sz="2000" dirty="0" smtClean="0">
                <a:solidFill>
                  <a:srgbClr val="003257"/>
                </a:solidFill>
              </a:rPr>
              <a:t>) e riducono le azioni stabilizzanti (</a:t>
            </a:r>
            <a:r>
              <a:rPr lang="it-IT" sz="2000" dirty="0" err="1" smtClean="0">
                <a:solidFill>
                  <a:srgbClr val="003257"/>
                </a:solidFill>
              </a:rPr>
              <a:t>W</a:t>
            </a:r>
            <a:r>
              <a:rPr lang="it-IT" sz="2000" baseline="-25000" dirty="0" err="1" smtClean="0">
                <a:solidFill>
                  <a:srgbClr val="003257"/>
                </a:solidFill>
              </a:rPr>
              <a:t>d</a:t>
            </a:r>
            <a:r>
              <a:rPr lang="it-IT" sz="2000" dirty="0" smtClean="0">
                <a:solidFill>
                  <a:srgbClr val="003257"/>
                </a:solidFill>
              </a:rPr>
              <a:t>),</a:t>
            </a:r>
          </a:p>
          <a:p>
            <a:r>
              <a:rPr lang="it-IT" sz="2000" dirty="0" smtClean="0">
                <a:solidFill>
                  <a:srgbClr val="003257"/>
                </a:solidFill>
              </a:rPr>
              <a:t>Il peso del terreno è aumentato per valutare la spinta e ridotto per calcolare il peso stabilizzante sulla zattera di fondazione → viene meno l’ipotesi di sorgente unica.</a:t>
            </a:r>
            <a:endParaRPr lang="it-IT" sz="2000" dirty="0">
              <a:solidFill>
                <a:srgbClr val="003257"/>
              </a:solidFill>
            </a:endParaRPr>
          </a:p>
        </p:txBody>
      </p:sp>
      <p:sp>
        <p:nvSpPr>
          <p:cNvPr id="55" name="CasellaDiTesto 54"/>
          <p:cNvSpPr txBox="1"/>
          <p:nvPr/>
        </p:nvSpPr>
        <p:spPr>
          <a:xfrm>
            <a:off x="5332049" y="-747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19617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40699" y="-4517"/>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25</a:t>
            </a:fld>
            <a:endParaRPr lang="it-IT" b="1" dirty="0">
              <a:solidFill>
                <a:schemeClr val="bg1"/>
              </a:solidFill>
              <a:latin typeface="Arial"/>
              <a:cs typeface="Arial"/>
            </a:endParaRPr>
          </a:p>
        </p:txBody>
      </p:sp>
      <p:sp>
        <p:nvSpPr>
          <p:cNvPr id="6" name="CasellaDiTesto 5"/>
          <p:cNvSpPr txBox="1"/>
          <p:nvPr/>
        </p:nvSpPr>
        <p:spPr>
          <a:xfrm>
            <a:off x="706181" y="847163"/>
            <a:ext cx="7548819" cy="1938992"/>
          </a:xfrm>
          <a:prstGeom prst="rect">
            <a:avLst/>
          </a:prstGeom>
          <a:solidFill>
            <a:srgbClr val="FF9900"/>
          </a:solidFill>
          <a:ln>
            <a:solidFill>
              <a:srgbClr val="003257"/>
            </a:solidFill>
          </a:ln>
        </p:spPr>
        <p:txBody>
          <a:bodyPr wrap="square" rtlCol="0">
            <a:spAutoFit/>
          </a:bodyPr>
          <a:lstStyle/>
          <a:p>
            <a:r>
              <a:rPr lang="it-IT" sz="2400" dirty="0" smtClean="0">
                <a:solidFill>
                  <a:srgbClr val="003257"/>
                </a:solidFill>
              </a:rPr>
              <a:t>La progettazione dei muri di sostegno con </a:t>
            </a:r>
            <a:r>
              <a:rPr lang="it-IT" sz="2400" b="1" dirty="0" smtClean="0">
                <a:solidFill>
                  <a:srgbClr val="003257"/>
                </a:solidFill>
              </a:rPr>
              <a:t>NTC 2008</a:t>
            </a:r>
            <a:r>
              <a:rPr lang="it-IT" sz="2400" dirty="0" smtClean="0">
                <a:solidFill>
                  <a:srgbClr val="003257"/>
                </a:solidFill>
              </a:rPr>
              <a:t>, eseguita con DA1 e in misura minore con DA2, porta ad un sovradimensionamento rispetto alla progettazione con DM 11.03.1988, specie per alti valori dell’angolo di resistenza al taglio.</a:t>
            </a:r>
            <a:endParaRPr lang="it-IT" sz="2400" dirty="0">
              <a:solidFill>
                <a:srgbClr val="003257"/>
              </a:solidFill>
            </a:endParaRPr>
          </a:p>
        </p:txBody>
      </p:sp>
      <p:sp>
        <p:nvSpPr>
          <p:cNvPr id="8" name="CasellaDiTesto 7"/>
          <p:cNvSpPr txBox="1"/>
          <p:nvPr/>
        </p:nvSpPr>
        <p:spPr>
          <a:xfrm>
            <a:off x="706181" y="2979764"/>
            <a:ext cx="7548819" cy="830997"/>
          </a:xfrm>
          <a:prstGeom prst="rect">
            <a:avLst/>
          </a:prstGeom>
          <a:solidFill>
            <a:srgbClr val="FF9900"/>
          </a:solidFill>
          <a:ln>
            <a:solidFill>
              <a:srgbClr val="003257"/>
            </a:solidFill>
          </a:ln>
        </p:spPr>
        <p:txBody>
          <a:bodyPr wrap="square" rtlCol="0">
            <a:spAutoFit/>
          </a:bodyPr>
          <a:lstStyle/>
          <a:p>
            <a:r>
              <a:rPr lang="it-IT" sz="2400" dirty="0" smtClean="0">
                <a:solidFill>
                  <a:srgbClr val="003257"/>
                </a:solidFill>
              </a:rPr>
              <a:t>L’Approccio DA1 crea forte sovradimensionamento in condizioni sismiche.</a:t>
            </a:r>
            <a:endParaRPr lang="it-IT" sz="2400" dirty="0">
              <a:solidFill>
                <a:srgbClr val="003257"/>
              </a:solidFill>
            </a:endParaRPr>
          </a:p>
        </p:txBody>
      </p:sp>
      <p:sp>
        <p:nvSpPr>
          <p:cNvPr id="9" name="CasellaDiTesto 8"/>
          <p:cNvSpPr txBox="1"/>
          <p:nvPr/>
        </p:nvSpPr>
        <p:spPr>
          <a:xfrm>
            <a:off x="706181" y="4509572"/>
            <a:ext cx="7548819" cy="1938992"/>
          </a:xfrm>
          <a:prstGeom prst="rect">
            <a:avLst/>
          </a:prstGeom>
          <a:solidFill>
            <a:schemeClr val="accent5">
              <a:lumMod val="20000"/>
              <a:lumOff val="80000"/>
            </a:schemeClr>
          </a:solidFill>
          <a:ln>
            <a:solidFill>
              <a:srgbClr val="003257"/>
            </a:solidFill>
          </a:ln>
        </p:spPr>
        <p:txBody>
          <a:bodyPr wrap="square" rtlCol="0">
            <a:spAutoFit/>
          </a:bodyPr>
          <a:lstStyle/>
          <a:p>
            <a:r>
              <a:rPr lang="it-IT" sz="2400" dirty="0" smtClean="0">
                <a:solidFill>
                  <a:srgbClr val="003257"/>
                </a:solidFill>
              </a:rPr>
              <a:t>Le </a:t>
            </a:r>
            <a:r>
              <a:rPr lang="it-IT" sz="2400" b="1" dirty="0" smtClean="0">
                <a:solidFill>
                  <a:srgbClr val="003257"/>
                </a:solidFill>
              </a:rPr>
              <a:t>NTC 2018 </a:t>
            </a:r>
            <a:r>
              <a:rPr lang="it-IT" sz="2400" dirty="0" smtClean="0">
                <a:solidFill>
                  <a:srgbClr val="003257"/>
                </a:solidFill>
              </a:rPr>
              <a:t>prevedono per la verifica di stabilità globale l’Approccio DA1-C2 (A2+M2+R2) e per tutte le altre verifiche agli SLU dei muri di sostegno, </a:t>
            </a:r>
            <a:r>
              <a:rPr lang="it-IT" sz="2400" dirty="0" smtClean="0">
                <a:solidFill>
                  <a:srgbClr val="C00000"/>
                </a:solidFill>
              </a:rPr>
              <a:t>compresa la verifica al ribaltamento</a:t>
            </a:r>
            <a:r>
              <a:rPr lang="it-IT" sz="2400" dirty="0" smtClean="0">
                <a:solidFill>
                  <a:srgbClr val="003257"/>
                </a:solidFill>
              </a:rPr>
              <a:t>, anche in condizioni sismiche, l’Approccio DA2 (A1+M1+R3)</a:t>
            </a:r>
            <a:endParaRPr lang="it-IT" sz="2400" dirty="0">
              <a:solidFill>
                <a:srgbClr val="003257"/>
              </a:solidFill>
            </a:endParaRPr>
          </a:p>
        </p:txBody>
      </p:sp>
      <p:sp>
        <p:nvSpPr>
          <p:cNvPr id="3" name="CasellaDiTesto 2"/>
          <p:cNvSpPr txBox="1"/>
          <p:nvPr/>
        </p:nvSpPr>
        <p:spPr>
          <a:xfrm>
            <a:off x="3094892" y="4037791"/>
            <a:ext cx="2280975" cy="461665"/>
          </a:xfrm>
          <a:prstGeom prst="rect">
            <a:avLst/>
          </a:prstGeom>
          <a:noFill/>
        </p:spPr>
        <p:txBody>
          <a:bodyPr wrap="square" rtlCol="0">
            <a:spAutoFit/>
          </a:bodyPr>
          <a:lstStyle/>
          <a:p>
            <a:r>
              <a:rPr lang="it-IT" sz="2400" b="1" dirty="0" smtClean="0">
                <a:solidFill>
                  <a:srgbClr val="003053"/>
                </a:solidFill>
              </a:rPr>
              <a:t>per tali motivi </a:t>
            </a:r>
            <a:endParaRPr lang="it-IT" sz="2400" b="1" dirty="0">
              <a:solidFill>
                <a:srgbClr val="003053"/>
              </a:solidFill>
            </a:endParaRPr>
          </a:p>
        </p:txBody>
      </p:sp>
      <p:sp>
        <p:nvSpPr>
          <p:cNvPr id="13" name="CasellaDiTesto 12"/>
          <p:cNvSpPr txBox="1"/>
          <p:nvPr/>
        </p:nvSpPr>
        <p:spPr>
          <a:xfrm>
            <a:off x="5332049" y="304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1277989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644749" y="-1463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26</a:t>
            </a:fld>
            <a:endParaRPr lang="it-IT" b="1" dirty="0">
              <a:solidFill>
                <a:schemeClr val="bg1"/>
              </a:solidFill>
              <a:latin typeface="Arial"/>
              <a:cs typeface="Arial"/>
            </a:endParaRPr>
          </a:p>
        </p:txBody>
      </p:sp>
      <p:sp>
        <p:nvSpPr>
          <p:cNvPr id="13" name="CasellaDiTesto 12"/>
          <p:cNvSpPr txBox="1"/>
          <p:nvPr/>
        </p:nvSpPr>
        <p:spPr>
          <a:xfrm>
            <a:off x="5332049" y="-15814"/>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
        <p:nvSpPr>
          <p:cNvPr id="14" name="CasellaDiTesto 13"/>
          <p:cNvSpPr txBox="1"/>
          <p:nvPr/>
        </p:nvSpPr>
        <p:spPr>
          <a:xfrm>
            <a:off x="383691" y="857591"/>
            <a:ext cx="8396383" cy="1200329"/>
          </a:xfrm>
          <a:prstGeom prst="rect">
            <a:avLst/>
          </a:prstGeom>
          <a:solidFill>
            <a:srgbClr val="FF9900"/>
          </a:solidFill>
          <a:ln>
            <a:solidFill>
              <a:srgbClr val="003053"/>
            </a:solidFill>
          </a:ln>
        </p:spPr>
        <p:txBody>
          <a:bodyPr wrap="square" rtlCol="0">
            <a:spAutoFit/>
          </a:bodyPr>
          <a:lstStyle/>
          <a:p>
            <a:r>
              <a:rPr lang="it-IT" sz="2400" b="1" dirty="0" smtClean="0">
                <a:solidFill>
                  <a:srgbClr val="003053"/>
                </a:solidFill>
              </a:rPr>
              <a:t>Nelle NTC 2008 lo Stato limite per Ribaltamento è trattato come Stato limite di equilibrio di corpo rigido (EQU) utilizzando i coefficienti M2 per il calcolo delle spinte.</a:t>
            </a:r>
            <a:endParaRPr lang="it-IT" sz="2400" b="1" dirty="0">
              <a:solidFill>
                <a:srgbClr val="003053"/>
              </a:solidFill>
            </a:endParaRPr>
          </a:p>
        </p:txBody>
      </p:sp>
      <p:sp>
        <p:nvSpPr>
          <p:cNvPr id="15" name="CasellaDiTesto 14"/>
          <p:cNvSpPr txBox="1"/>
          <p:nvPr/>
        </p:nvSpPr>
        <p:spPr>
          <a:xfrm>
            <a:off x="383690" y="2206688"/>
            <a:ext cx="8396383" cy="830997"/>
          </a:xfrm>
          <a:prstGeom prst="rect">
            <a:avLst/>
          </a:prstGeom>
          <a:solidFill>
            <a:schemeClr val="accent1">
              <a:lumMod val="20000"/>
              <a:lumOff val="80000"/>
            </a:schemeClr>
          </a:solidFill>
          <a:ln>
            <a:solidFill>
              <a:srgbClr val="003053"/>
            </a:solidFill>
          </a:ln>
        </p:spPr>
        <p:txBody>
          <a:bodyPr wrap="square" rtlCol="0">
            <a:spAutoFit/>
          </a:bodyPr>
          <a:lstStyle/>
          <a:p>
            <a:r>
              <a:rPr lang="it-IT" sz="2400" b="1" dirty="0" smtClean="0">
                <a:solidFill>
                  <a:srgbClr val="003053"/>
                </a:solidFill>
              </a:rPr>
              <a:t>Nelle NTC 2018 lo Stato limite per Ribaltamento rientra fra gli Stati limite GEO e la verifica va eseguita con DA2 (A1+M1+R3).</a:t>
            </a:r>
            <a:endParaRPr lang="it-IT" sz="2400" b="1" dirty="0">
              <a:solidFill>
                <a:srgbClr val="003053"/>
              </a:solidFill>
            </a:endParaRPr>
          </a:p>
        </p:txBody>
      </p:sp>
      <p:pic>
        <p:nvPicPr>
          <p:cNvPr id="10" name="Immagine 9"/>
          <p:cNvPicPr>
            <a:picLocks noChangeAspect="1"/>
          </p:cNvPicPr>
          <p:nvPr/>
        </p:nvPicPr>
        <p:blipFill>
          <a:blip r:embed="rId4"/>
          <a:stretch>
            <a:fillRect/>
          </a:stretch>
        </p:blipFill>
        <p:spPr>
          <a:xfrm>
            <a:off x="2206213" y="3135273"/>
            <a:ext cx="6818173" cy="1523370"/>
          </a:xfrm>
          <a:prstGeom prst="rect">
            <a:avLst/>
          </a:prstGeom>
        </p:spPr>
      </p:pic>
      <p:pic>
        <p:nvPicPr>
          <p:cNvPr id="16" name="Immagine 15"/>
          <p:cNvPicPr>
            <a:picLocks noChangeAspect="1"/>
          </p:cNvPicPr>
          <p:nvPr/>
        </p:nvPicPr>
        <p:blipFill>
          <a:blip r:embed="rId5"/>
          <a:stretch>
            <a:fillRect/>
          </a:stretch>
        </p:blipFill>
        <p:spPr>
          <a:xfrm>
            <a:off x="323411" y="4827382"/>
            <a:ext cx="5725966" cy="1910349"/>
          </a:xfrm>
          <a:prstGeom prst="rect">
            <a:avLst/>
          </a:prstGeom>
        </p:spPr>
      </p:pic>
      <p:sp>
        <p:nvSpPr>
          <p:cNvPr id="17" name="CasellaDiTesto 16"/>
          <p:cNvSpPr txBox="1"/>
          <p:nvPr/>
        </p:nvSpPr>
        <p:spPr>
          <a:xfrm>
            <a:off x="813918" y="3697653"/>
            <a:ext cx="1392296" cy="461665"/>
          </a:xfrm>
          <a:prstGeom prst="rect">
            <a:avLst/>
          </a:prstGeom>
          <a:solidFill>
            <a:srgbClr val="FF9900"/>
          </a:solidFill>
          <a:ln>
            <a:solidFill>
              <a:srgbClr val="003053"/>
            </a:solidFill>
          </a:ln>
        </p:spPr>
        <p:txBody>
          <a:bodyPr wrap="square" rtlCol="0">
            <a:spAutoFit/>
          </a:bodyPr>
          <a:lstStyle/>
          <a:p>
            <a:r>
              <a:rPr lang="it-IT" sz="2400" b="1" dirty="0" smtClean="0">
                <a:solidFill>
                  <a:srgbClr val="003053"/>
                </a:solidFill>
              </a:rPr>
              <a:t>NTC 2008</a:t>
            </a:r>
            <a:endParaRPr lang="it-IT" sz="2400" b="1" dirty="0">
              <a:solidFill>
                <a:srgbClr val="003053"/>
              </a:solidFill>
            </a:endParaRPr>
          </a:p>
        </p:txBody>
      </p:sp>
      <p:sp>
        <p:nvSpPr>
          <p:cNvPr id="18" name="CasellaDiTesto 17"/>
          <p:cNvSpPr txBox="1"/>
          <p:nvPr/>
        </p:nvSpPr>
        <p:spPr>
          <a:xfrm>
            <a:off x="5207873" y="5607618"/>
            <a:ext cx="1392296" cy="461665"/>
          </a:xfrm>
          <a:prstGeom prst="rect">
            <a:avLst/>
          </a:prstGeom>
          <a:solidFill>
            <a:schemeClr val="tx2">
              <a:lumMod val="20000"/>
              <a:lumOff val="80000"/>
            </a:schemeClr>
          </a:solidFill>
          <a:ln>
            <a:solidFill>
              <a:srgbClr val="003053"/>
            </a:solidFill>
          </a:ln>
        </p:spPr>
        <p:txBody>
          <a:bodyPr wrap="square" rtlCol="0">
            <a:spAutoFit/>
          </a:bodyPr>
          <a:lstStyle/>
          <a:p>
            <a:r>
              <a:rPr lang="it-IT" sz="2400" b="1" dirty="0" smtClean="0">
                <a:solidFill>
                  <a:srgbClr val="003053"/>
                </a:solidFill>
              </a:rPr>
              <a:t>NTC 2018</a:t>
            </a:r>
            <a:endParaRPr lang="it-IT" sz="2400" b="1" dirty="0">
              <a:solidFill>
                <a:srgbClr val="003053"/>
              </a:solidFill>
            </a:endParaRPr>
          </a:p>
        </p:txBody>
      </p:sp>
      <p:cxnSp>
        <p:nvCxnSpPr>
          <p:cNvPr id="21" name="Connettore 2 20"/>
          <p:cNvCxnSpPr/>
          <p:nvPr/>
        </p:nvCxnSpPr>
        <p:spPr>
          <a:xfrm flipH="1">
            <a:off x="4623676" y="6243229"/>
            <a:ext cx="707010" cy="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47790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95" y="-4517"/>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27</a:t>
            </a:fld>
            <a:endParaRPr lang="it-IT" b="1" dirty="0">
              <a:solidFill>
                <a:schemeClr val="bg1"/>
              </a:solidFill>
              <a:latin typeface="Arial"/>
              <a:cs typeface="Arial"/>
            </a:endParaRPr>
          </a:p>
        </p:txBody>
      </p:sp>
      <p:grpSp>
        <p:nvGrpSpPr>
          <p:cNvPr id="5" name="Gruppo 4"/>
          <p:cNvGrpSpPr/>
          <p:nvPr/>
        </p:nvGrpSpPr>
        <p:grpSpPr>
          <a:xfrm>
            <a:off x="163180" y="907239"/>
            <a:ext cx="8386923" cy="5547708"/>
            <a:chOff x="163180" y="907239"/>
            <a:chExt cx="8386923" cy="5547708"/>
          </a:xfrm>
        </p:grpSpPr>
        <p:sp>
          <p:nvSpPr>
            <p:cNvPr id="6" name="CasellaDiTesto 5"/>
            <p:cNvSpPr txBox="1"/>
            <p:nvPr/>
          </p:nvSpPr>
          <p:spPr>
            <a:xfrm>
              <a:off x="1035901" y="907239"/>
              <a:ext cx="7035686" cy="461665"/>
            </a:xfrm>
            <a:prstGeom prst="rect">
              <a:avLst/>
            </a:prstGeom>
            <a:noFill/>
          </p:spPr>
          <p:txBody>
            <a:bodyPr wrap="square" rtlCol="0">
              <a:spAutoFit/>
            </a:bodyPr>
            <a:lstStyle/>
            <a:p>
              <a:pPr marL="357188" indent="-357188">
                <a:spcAft>
                  <a:spcPts val="1200"/>
                </a:spcAft>
              </a:pPr>
              <a:r>
                <a:rPr lang="it-IT" sz="2400" b="1" u="sng" dirty="0" smtClean="0">
                  <a:solidFill>
                    <a:srgbClr val="003053"/>
                  </a:solidFill>
                  <a:cs typeface="Arial"/>
                </a:rPr>
                <a:t>Schema geometrico</a:t>
              </a:r>
              <a:r>
                <a:rPr lang="it-IT" sz="2400" b="1" dirty="0" smtClean="0">
                  <a:solidFill>
                    <a:srgbClr val="003053"/>
                  </a:solidFill>
                  <a:cs typeface="Arial"/>
                </a:rPr>
                <a:t> </a:t>
              </a:r>
              <a:r>
                <a:rPr lang="it-IT" sz="2400" dirty="0" smtClean="0">
                  <a:solidFill>
                    <a:srgbClr val="003053"/>
                  </a:solidFill>
                  <a:cs typeface="Arial"/>
                </a:rPr>
                <a:t>e verifiche agli SLU di Paratie</a:t>
              </a:r>
              <a:endParaRPr lang="it-IT" sz="2400" dirty="0">
                <a:solidFill>
                  <a:srgbClr val="003257"/>
                </a:solidFill>
              </a:endParaRPr>
            </a:p>
          </p:txBody>
        </p:sp>
        <p:grpSp>
          <p:nvGrpSpPr>
            <p:cNvPr id="7" name="Gruppo 6"/>
            <p:cNvGrpSpPr/>
            <p:nvPr/>
          </p:nvGrpSpPr>
          <p:grpSpPr>
            <a:xfrm>
              <a:off x="981075" y="2026597"/>
              <a:ext cx="2400300" cy="2373952"/>
              <a:chOff x="0" y="0"/>
              <a:chExt cx="2400300" cy="2373952"/>
            </a:xfrm>
          </p:grpSpPr>
          <p:grpSp>
            <p:nvGrpSpPr>
              <p:cNvPr id="8" name="Gruppo 7"/>
              <p:cNvGrpSpPr/>
              <p:nvPr/>
            </p:nvGrpSpPr>
            <p:grpSpPr>
              <a:xfrm>
                <a:off x="0" y="19049"/>
                <a:ext cx="2400300" cy="2354903"/>
                <a:chOff x="0" y="19049"/>
                <a:chExt cx="2400300" cy="1333500"/>
              </a:xfrm>
            </p:grpSpPr>
            <p:sp>
              <p:nvSpPr>
                <p:cNvPr id="23" name="Rettangolo 22"/>
                <p:cNvSpPr/>
                <p:nvPr/>
              </p:nvSpPr>
              <p:spPr>
                <a:xfrm>
                  <a:off x="962025" y="19049"/>
                  <a:ext cx="200025" cy="1333500"/>
                </a:xfrm>
                <a:prstGeom prst="rect">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24" name="Connettore 1 23"/>
                <p:cNvCxnSpPr/>
                <p:nvPr/>
              </p:nvCxnSpPr>
              <p:spPr>
                <a:xfrm>
                  <a:off x="976313" y="19049"/>
                  <a:ext cx="141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ttangolo 24"/>
                <p:cNvSpPr/>
                <p:nvPr/>
              </p:nvSpPr>
              <p:spPr>
                <a:xfrm>
                  <a:off x="1162050" y="28574"/>
                  <a:ext cx="1238250" cy="60593"/>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26" name="Connettore 1 25"/>
                <p:cNvCxnSpPr/>
                <p:nvPr/>
              </p:nvCxnSpPr>
              <p:spPr>
                <a:xfrm>
                  <a:off x="0" y="671913"/>
                  <a:ext cx="952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ettangolo 26"/>
                <p:cNvSpPr/>
                <p:nvPr/>
              </p:nvSpPr>
              <p:spPr>
                <a:xfrm>
                  <a:off x="9525" y="676045"/>
                  <a:ext cx="952500" cy="54970"/>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cxnSp>
            <p:nvCxnSpPr>
              <p:cNvPr id="9" name="Connettore 1 8"/>
              <p:cNvCxnSpPr/>
              <p:nvPr/>
            </p:nvCxnSpPr>
            <p:spPr>
              <a:xfrm>
                <a:off x="314325" y="0"/>
                <a:ext cx="9525" cy="148590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247650" y="47625"/>
                <a:ext cx="142875" cy="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4" name="Connettore 1 13"/>
              <p:cNvCxnSpPr/>
              <p:nvPr/>
            </p:nvCxnSpPr>
            <p:spPr>
              <a:xfrm>
                <a:off x="647700" y="38100"/>
                <a:ext cx="142875" cy="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5" name="Connettore 1 14"/>
              <p:cNvCxnSpPr/>
              <p:nvPr/>
            </p:nvCxnSpPr>
            <p:spPr>
              <a:xfrm>
                <a:off x="714375" y="9525"/>
                <a:ext cx="0" cy="1209675"/>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6" name="Connettore 1 15"/>
              <p:cNvCxnSpPr/>
              <p:nvPr/>
            </p:nvCxnSpPr>
            <p:spPr>
              <a:xfrm>
                <a:off x="28575" y="1428750"/>
                <a:ext cx="942975" cy="1"/>
              </a:xfrm>
              <a:prstGeom prst="line">
                <a:avLst/>
              </a:prstGeom>
              <a:ln w="19050">
                <a:solidFill>
                  <a:sysClr val="windowText" lastClr="000000"/>
                </a:solidFill>
                <a:prstDash val="sysDash"/>
              </a:ln>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flipV="1">
                <a:off x="676275" y="9526"/>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8" name="Connettore 1 17"/>
              <p:cNvCxnSpPr/>
              <p:nvPr/>
            </p:nvCxnSpPr>
            <p:spPr>
              <a:xfrm flipV="1">
                <a:off x="276225" y="19051"/>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9" name="Connettore 1 18"/>
              <p:cNvCxnSpPr/>
              <p:nvPr/>
            </p:nvCxnSpPr>
            <p:spPr>
              <a:xfrm flipV="1">
                <a:off x="676275" y="1143001"/>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20" name="Connettore 1 19"/>
              <p:cNvCxnSpPr/>
              <p:nvPr/>
            </p:nvCxnSpPr>
            <p:spPr>
              <a:xfrm flipV="1">
                <a:off x="285750" y="1400176"/>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21" name="CasellaDiTesto 122"/>
              <p:cNvSpPr txBox="1"/>
              <p:nvPr/>
            </p:nvSpPr>
            <p:spPr>
              <a:xfrm>
                <a:off x="542925" y="419100"/>
                <a:ext cx="352425" cy="35242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H</a:t>
                </a:r>
              </a:p>
            </p:txBody>
          </p:sp>
          <p:sp>
            <p:nvSpPr>
              <p:cNvPr id="22" name="CasellaDiTesto 123"/>
              <p:cNvSpPr txBox="1"/>
              <p:nvPr/>
            </p:nvSpPr>
            <p:spPr>
              <a:xfrm>
                <a:off x="104776" y="561975"/>
                <a:ext cx="419100" cy="33337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H</a:t>
                </a:r>
                <a:r>
                  <a:rPr lang="it-IT" sz="1800" baseline="-25000"/>
                  <a:t>d</a:t>
                </a:r>
              </a:p>
            </p:txBody>
          </p:sp>
        </p:grpSp>
        <p:grpSp>
          <p:nvGrpSpPr>
            <p:cNvPr id="28" name="Gruppo 27"/>
            <p:cNvGrpSpPr/>
            <p:nvPr/>
          </p:nvGrpSpPr>
          <p:grpSpPr>
            <a:xfrm>
              <a:off x="5053013" y="2006836"/>
              <a:ext cx="2476499" cy="2383477"/>
              <a:chOff x="0" y="0"/>
              <a:chExt cx="2476499" cy="2383477"/>
            </a:xfrm>
          </p:grpSpPr>
          <p:cxnSp>
            <p:nvCxnSpPr>
              <p:cNvPr id="29" name="Connettore 1 28"/>
              <p:cNvCxnSpPr/>
              <p:nvPr/>
            </p:nvCxnSpPr>
            <p:spPr>
              <a:xfrm>
                <a:off x="733424" y="800100"/>
                <a:ext cx="142875" cy="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0" name="Connettore 1 29"/>
              <p:cNvCxnSpPr/>
              <p:nvPr/>
            </p:nvCxnSpPr>
            <p:spPr>
              <a:xfrm flipV="1">
                <a:off x="761999" y="1533526"/>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flipV="1">
                <a:off x="761999" y="771526"/>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grpSp>
            <p:nvGrpSpPr>
              <p:cNvPr id="32" name="Gruppo 31"/>
              <p:cNvGrpSpPr/>
              <p:nvPr/>
            </p:nvGrpSpPr>
            <p:grpSpPr>
              <a:xfrm>
                <a:off x="95249" y="28574"/>
                <a:ext cx="2381250" cy="2354903"/>
                <a:chOff x="95249" y="28574"/>
                <a:chExt cx="2381250" cy="1333500"/>
              </a:xfrm>
            </p:grpSpPr>
            <p:sp>
              <p:nvSpPr>
                <p:cNvPr id="48" name="Rettangolo 47"/>
                <p:cNvSpPr/>
                <p:nvPr/>
              </p:nvSpPr>
              <p:spPr>
                <a:xfrm>
                  <a:off x="1047750" y="28574"/>
                  <a:ext cx="133350" cy="1333500"/>
                </a:xfrm>
                <a:prstGeom prst="rect">
                  <a:avLst/>
                </a:prstGeom>
                <a:solidFill>
                  <a:schemeClr val="tx1">
                    <a:lumMod val="50000"/>
                    <a:lumOff val="5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49" name="Connettore 1 48"/>
                <p:cNvCxnSpPr/>
                <p:nvPr/>
              </p:nvCxnSpPr>
              <p:spPr>
                <a:xfrm>
                  <a:off x="1062037" y="28574"/>
                  <a:ext cx="14144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Rettangolo 49"/>
                <p:cNvSpPr/>
                <p:nvPr/>
              </p:nvSpPr>
              <p:spPr>
                <a:xfrm>
                  <a:off x="1190624" y="38099"/>
                  <a:ext cx="1238250" cy="60593"/>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51" name="Connettore 1 50"/>
                <p:cNvCxnSpPr/>
                <p:nvPr/>
              </p:nvCxnSpPr>
              <p:spPr>
                <a:xfrm>
                  <a:off x="95249" y="897185"/>
                  <a:ext cx="9525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Rettangolo 51"/>
                <p:cNvSpPr/>
                <p:nvPr/>
              </p:nvSpPr>
              <p:spPr>
                <a:xfrm>
                  <a:off x="95249" y="901317"/>
                  <a:ext cx="952500" cy="54970"/>
                </a:xfrm>
                <a:prstGeom prst="rect">
                  <a:avLst/>
                </a:prstGeom>
                <a:pattFill prst="ltUpDiag">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grpSp>
          <p:cxnSp>
            <p:nvCxnSpPr>
              <p:cNvPr id="33" name="Connettore 1 32"/>
              <p:cNvCxnSpPr/>
              <p:nvPr/>
            </p:nvCxnSpPr>
            <p:spPr>
              <a:xfrm>
                <a:off x="171449" y="9525"/>
                <a:ext cx="9525" cy="184785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4" name="Connettore 1 33"/>
              <p:cNvCxnSpPr/>
              <p:nvPr/>
            </p:nvCxnSpPr>
            <p:spPr>
              <a:xfrm>
                <a:off x="114299" y="38100"/>
                <a:ext cx="142875" cy="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5" name="Connettore 1 34"/>
              <p:cNvCxnSpPr/>
              <p:nvPr/>
            </p:nvCxnSpPr>
            <p:spPr>
              <a:xfrm>
                <a:off x="457199" y="38100"/>
                <a:ext cx="142875" cy="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6" name="Connettore 1 35"/>
              <p:cNvCxnSpPr/>
              <p:nvPr/>
            </p:nvCxnSpPr>
            <p:spPr>
              <a:xfrm>
                <a:off x="514349" y="0"/>
                <a:ext cx="9525" cy="1600200"/>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7" name="Connettore 1 36"/>
              <p:cNvCxnSpPr/>
              <p:nvPr/>
            </p:nvCxnSpPr>
            <p:spPr>
              <a:xfrm>
                <a:off x="123824" y="1819275"/>
                <a:ext cx="942975" cy="1"/>
              </a:xfrm>
              <a:prstGeom prst="line">
                <a:avLst/>
              </a:prstGeom>
              <a:ln w="19050">
                <a:solidFill>
                  <a:sysClr val="windowText" lastClr="000000"/>
                </a:solidFill>
                <a:prstDash val="sysDash"/>
              </a:ln>
            </p:spPr>
            <p:style>
              <a:lnRef idx="1">
                <a:schemeClr val="accent1"/>
              </a:lnRef>
              <a:fillRef idx="0">
                <a:schemeClr val="accent1"/>
              </a:fillRef>
              <a:effectRef idx="0">
                <a:schemeClr val="accent1"/>
              </a:effectRef>
              <a:fontRef idx="minor">
                <a:schemeClr val="tx1"/>
              </a:fontRef>
            </p:style>
          </p:cxnSp>
          <p:cxnSp>
            <p:nvCxnSpPr>
              <p:cNvPr id="38" name="Connettore 1 37"/>
              <p:cNvCxnSpPr/>
              <p:nvPr/>
            </p:nvCxnSpPr>
            <p:spPr>
              <a:xfrm flipV="1">
                <a:off x="476249" y="1"/>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9" name="Connettore 1 38"/>
              <p:cNvCxnSpPr/>
              <p:nvPr/>
            </p:nvCxnSpPr>
            <p:spPr>
              <a:xfrm flipV="1">
                <a:off x="133349" y="9526"/>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40" name="Connettore 1 39"/>
              <p:cNvCxnSpPr/>
              <p:nvPr/>
            </p:nvCxnSpPr>
            <p:spPr>
              <a:xfrm flipV="1">
                <a:off x="485774" y="1533526"/>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41" name="Connettore 1 40"/>
              <p:cNvCxnSpPr/>
              <p:nvPr/>
            </p:nvCxnSpPr>
            <p:spPr>
              <a:xfrm flipV="1">
                <a:off x="142874" y="1790701"/>
                <a:ext cx="76200" cy="57149"/>
              </a:xfrm>
              <a:prstGeom prst="line">
                <a:avLst/>
              </a:prstGeom>
              <a:ln w="28575">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42" name="CasellaDiTesto 135"/>
              <p:cNvSpPr txBox="1"/>
              <p:nvPr/>
            </p:nvSpPr>
            <p:spPr>
              <a:xfrm>
                <a:off x="371474" y="609600"/>
                <a:ext cx="352425" cy="35242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H</a:t>
                </a:r>
              </a:p>
            </p:txBody>
          </p:sp>
          <p:sp>
            <p:nvSpPr>
              <p:cNvPr id="43" name="CasellaDiTesto 136"/>
              <p:cNvSpPr txBox="1"/>
              <p:nvPr/>
            </p:nvSpPr>
            <p:spPr>
              <a:xfrm>
                <a:off x="0" y="752475"/>
                <a:ext cx="419100" cy="33337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H</a:t>
                </a:r>
                <a:r>
                  <a:rPr lang="it-IT" sz="1800" baseline="-25000"/>
                  <a:t>d</a:t>
                </a:r>
              </a:p>
            </p:txBody>
          </p:sp>
          <p:sp>
            <p:nvSpPr>
              <p:cNvPr id="44" name="Triangolo isoscele 43"/>
              <p:cNvSpPr/>
              <p:nvPr/>
            </p:nvSpPr>
            <p:spPr>
              <a:xfrm rot="5400000">
                <a:off x="942974" y="742950"/>
                <a:ext cx="85725" cy="85725"/>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45" name="Triangolo isoscele 44"/>
              <p:cNvSpPr/>
              <p:nvPr/>
            </p:nvSpPr>
            <p:spPr>
              <a:xfrm rot="5400000">
                <a:off x="933449" y="180975"/>
                <a:ext cx="85725" cy="85725"/>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46" name="Connettore 1 45"/>
              <p:cNvCxnSpPr/>
              <p:nvPr/>
            </p:nvCxnSpPr>
            <p:spPr>
              <a:xfrm>
                <a:off x="800099" y="752475"/>
                <a:ext cx="0" cy="866775"/>
              </a:xfrm>
              <a:prstGeom prst="line">
                <a:avLst/>
              </a:prstGeom>
              <a:ln>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47" name="CasellaDiTesto 149"/>
              <p:cNvSpPr txBox="1"/>
              <p:nvPr/>
            </p:nvSpPr>
            <p:spPr>
              <a:xfrm>
                <a:off x="647699" y="1019175"/>
                <a:ext cx="352425" cy="352425"/>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T</a:t>
                </a:r>
              </a:p>
            </p:txBody>
          </p:sp>
        </p:grpSp>
        <p:sp>
          <p:nvSpPr>
            <p:cNvPr id="3" name="CasellaDiTesto 2"/>
            <p:cNvSpPr txBox="1"/>
            <p:nvPr/>
          </p:nvSpPr>
          <p:spPr>
            <a:xfrm>
              <a:off x="1628775" y="1507397"/>
              <a:ext cx="1701521" cy="369332"/>
            </a:xfrm>
            <a:prstGeom prst="rect">
              <a:avLst/>
            </a:prstGeom>
            <a:noFill/>
          </p:spPr>
          <p:txBody>
            <a:bodyPr wrap="square" rtlCol="0">
              <a:spAutoFit/>
            </a:bodyPr>
            <a:lstStyle/>
            <a:p>
              <a:r>
                <a:rPr lang="it-IT" b="1" dirty="0" smtClean="0">
                  <a:solidFill>
                    <a:srgbClr val="C00000"/>
                  </a:solidFill>
                </a:rPr>
                <a:t>Opera a sbalzo</a:t>
              </a:r>
              <a:endParaRPr lang="it-IT" b="1" dirty="0">
                <a:solidFill>
                  <a:srgbClr val="C00000"/>
                </a:solidFill>
              </a:endParaRPr>
            </a:p>
          </p:txBody>
        </p:sp>
        <p:sp>
          <p:nvSpPr>
            <p:cNvPr id="53" name="CasellaDiTesto 52"/>
            <p:cNvSpPr txBox="1"/>
            <p:nvPr/>
          </p:nvSpPr>
          <p:spPr>
            <a:xfrm>
              <a:off x="5367337" y="1509385"/>
              <a:ext cx="1701521" cy="369332"/>
            </a:xfrm>
            <a:prstGeom prst="rect">
              <a:avLst/>
            </a:prstGeom>
            <a:noFill/>
          </p:spPr>
          <p:txBody>
            <a:bodyPr wrap="square" rtlCol="0">
              <a:spAutoFit/>
            </a:bodyPr>
            <a:lstStyle/>
            <a:p>
              <a:r>
                <a:rPr lang="it-IT" b="1" dirty="0" smtClean="0">
                  <a:solidFill>
                    <a:srgbClr val="C00000"/>
                  </a:solidFill>
                </a:rPr>
                <a:t>Opera vincolata</a:t>
              </a:r>
              <a:endParaRPr lang="it-IT" b="1" dirty="0">
                <a:solidFill>
                  <a:srgbClr val="C00000"/>
                </a:solidFill>
              </a:endParaRPr>
            </a:p>
          </p:txBody>
        </p:sp>
        <p:sp>
          <p:nvSpPr>
            <p:cNvPr id="4" name="CasellaDiTesto 3"/>
            <p:cNvSpPr txBox="1"/>
            <p:nvPr/>
          </p:nvSpPr>
          <p:spPr>
            <a:xfrm>
              <a:off x="1986225" y="5254618"/>
              <a:ext cx="5458456" cy="1200329"/>
            </a:xfrm>
            <a:prstGeom prst="rect">
              <a:avLst/>
            </a:prstGeom>
            <a:noFill/>
          </p:spPr>
          <p:txBody>
            <a:bodyPr wrap="square" rtlCol="0">
              <a:spAutoFit/>
            </a:bodyPr>
            <a:lstStyle/>
            <a:p>
              <a:r>
                <a:rPr lang="it-IT" sz="2400" dirty="0" smtClean="0">
                  <a:solidFill>
                    <a:srgbClr val="003257"/>
                  </a:solidFill>
                </a:rPr>
                <a:t>H = altezza di terreno da sostenere</a:t>
              </a:r>
            </a:p>
            <a:p>
              <a:r>
                <a:rPr lang="it-IT" sz="2400" dirty="0" err="1" smtClean="0">
                  <a:solidFill>
                    <a:srgbClr val="003257"/>
                  </a:solidFill>
                </a:rPr>
                <a:t>H</a:t>
              </a:r>
              <a:r>
                <a:rPr lang="it-IT" sz="2400" baseline="-25000" dirty="0" err="1" smtClean="0">
                  <a:solidFill>
                    <a:srgbClr val="003257"/>
                  </a:solidFill>
                </a:rPr>
                <a:t>d</a:t>
              </a:r>
              <a:r>
                <a:rPr lang="it-IT" sz="2400" dirty="0" smtClean="0">
                  <a:solidFill>
                    <a:srgbClr val="003257"/>
                  </a:solidFill>
                </a:rPr>
                <a:t> = altezza di progetto</a:t>
              </a:r>
            </a:p>
            <a:p>
              <a:r>
                <a:rPr lang="it-IT" sz="2400" dirty="0" smtClean="0">
                  <a:solidFill>
                    <a:srgbClr val="003257"/>
                  </a:solidFill>
                </a:rPr>
                <a:t>T = altezza del livello inferiore di vincolo</a:t>
              </a:r>
              <a:endParaRPr lang="it-IT" sz="2400" dirty="0">
                <a:solidFill>
                  <a:srgbClr val="003257"/>
                </a:solidFill>
              </a:endParaRPr>
            </a:p>
          </p:txBody>
        </p:sp>
        <p:sp>
          <p:nvSpPr>
            <p:cNvPr id="54" name="CasellaDiTesto 53"/>
            <p:cNvSpPr txBox="1"/>
            <p:nvPr/>
          </p:nvSpPr>
          <p:spPr>
            <a:xfrm>
              <a:off x="163180" y="4492352"/>
              <a:ext cx="3959889" cy="461665"/>
            </a:xfrm>
            <a:prstGeom prst="rect">
              <a:avLst/>
            </a:prstGeom>
            <a:noFill/>
          </p:spPr>
          <p:txBody>
            <a:bodyPr wrap="square" rtlCol="0">
              <a:spAutoFit/>
            </a:bodyPr>
            <a:lstStyle/>
            <a:p>
              <a:r>
                <a:rPr lang="it-IT" sz="2400" dirty="0" err="1" smtClean="0">
                  <a:solidFill>
                    <a:srgbClr val="003257"/>
                  </a:solidFill>
                </a:rPr>
                <a:t>H</a:t>
              </a:r>
              <a:r>
                <a:rPr lang="it-IT" sz="2400" baseline="-25000" dirty="0" err="1" smtClean="0">
                  <a:solidFill>
                    <a:srgbClr val="003257"/>
                  </a:solidFill>
                </a:rPr>
                <a:t>d</a:t>
              </a:r>
              <a:r>
                <a:rPr lang="it-IT" sz="2400" dirty="0" smtClean="0">
                  <a:solidFill>
                    <a:srgbClr val="003257"/>
                  </a:solidFill>
                </a:rPr>
                <a:t> (m) = H + </a:t>
              </a:r>
              <a:r>
                <a:rPr lang="it-IT" sz="2400" dirty="0" err="1" smtClean="0">
                  <a:solidFill>
                    <a:srgbClr val="003257"/>
                  </a:solidFill>
                </a:rPr>
                <a:t>min</a:t>
              </a:r>
              <a:r>
                <a:rPr lang="it-IT" sz="2400" dirty="0" smtClean="0">
                  <a:solidFill>
                    <a:srgbClr val="003257"/>
                  </a:solidFill>
                </a:rPr>
                <a:t> (0.5m, 0.1H)</a:t>
              </a:r>
              <a:endParaRPr lang="it-IT" sz="2400" dirty="0">
                <a:solidFill>
                  <a:srgbClr val="003257"/>
                </a:solidFill>
              </a:endParaRPr>
            </a:p>
          </p:txBody>
        </p:sp>
        <p:sp>
          <p:nvSpPr>
            <p:cNvPr id="55" name="CasellaDiTesto 54"/>
            <p:cNvSpPr txBox="1"/>
            <p:nvPr/>
          </p:nvSpPr>
          <p:spPr>
            <a:xfrm>
              <a:off x="4590214" y="4483852"/>
              <a:ext cx="3959889" cy="461665"/>
            </a:xfrm>
            <a:prstGeom prst="rect">
              <a:avLst/>
            </a:prstGeom>
            <a:noFill/>
          </p:spPr>
          <p:txBody>
            <a:bodyPr wrap="square" rtlCol="0">
              <a:spAutoFit/>
            </a:bodyPr>
            <a:lstStyle/>
            <a:p>
              <a:r>
                <a:rPr lang="it-IT" sz="2400" dirty="0" err="1" smtClean="0">
                  <a:solidFill>
                    <a:srgbClr val="003257"/>
                  </a:solidFill>
                </a:rPr>
                <a:t>H</a:t>
              </a:r>
              <a:r>
                <a:rPr lang="it-IT" sz="2400" baseline="-25000" dirty="0" err="1" smtClean="0">
                  <a:solidFill>
                    <a:srgbClr val="003257"/>
                  </a:solidFill>
                </a:rPr>
                <a:t>d</a:t>
              </a:r>
              <a:r>
                <a:rPr lang="it-IT" sz="2400" dirty="0" smtClean="0">
                  <a:solidFill>
                    <a:srgbClr val="003257"/>
                  </a:solidFill>
                </a:rPr>
                <a:t> (m) = H + </a:t>
              </a:r>
              <a:r>
                <a:rPr lang="it-IT" sz="2400" dirty="0" err="1" smtClean="0">
                  <a:solidFill>
                    <a:srgbClr val="003257"/>
                  </a:solidFill>
                </a:rPr>
                <a:t>min</a:t>
              </a:r>
              <a:r>
                <a:rPr lang="it-IT" sz="2400" dirty="0" smtClean="0">
                  <a:solidFill>
                    <a:srgbClr val="003257"/>
                  </a:solidFill>
                </a:rPr>
                <a:t> (0.5m, 0.1T)</a:t>
              </a:r>
              <a:endParaRPr lang="it-IT" sz="2400" dirty="0">
                <a:solidFill>
                  <a:srgbClr val="003257"/>
                </a:solidFill>
              </a:endParaRPr>
            </a:p>
          </p:txBody>
        </p:sp>
      </p:grpSp>
      <p:sp>
        <p:nvSpPr>
          <p:cNvPr id="57" name="CasellaDiTesto 56"/>
          <p:cNvSpPr txBox="1"/>
          <p:nvPr/>
        </p:nvSpPr>
        <p:spPr>
          <a:xfrm>
            <a:off x="5332049" y="304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7669341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5199"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28</a:t>
            </a:fld>
            <a:endParaRPr lang="it-IT" b="1" dirty="0">
              <a:solidFill>
                <a:schemeClr val="bg1"/>
              </a:solidFill>
              <a:latin typeface="Arial"/>
              <a:cs typeface="Arial"/>
            </a:endParaRPr>
          </a:p>
        </p:txBody>
      </p:sp>
      <p:sp>
        <p:nvSpPr>
          <p:cNvPr id="6" name="CasellaDiTesto 5"/>
          <p:cNvSpPr txBox="1"/>
          <p:nvPr/>
        </p:nvSpPr>
        <p:spPr>
          <a:xfrm>
            <a:off x="1035901" y="907239"/>
            <a:ext cx="7035686" cy="461665"/>
          </a:xfrm>
          <a:prstGeom prst="rect">
            <a:avLst/>
          </a:prstGeom>
          <a:noFill/>
        </p:spPr>
        <p:txBody>
          <a:bodyPr wrap="square" rtlCol="0">
            <a:spAutoFit/>
          </a:bodyPr>
          <a:lstStyle/>
          <a:p>
            <a:pPr marL="357188" indent="-357188">
              <a:spcAft>
                <a:spcPts val="1200"/>
              </a:spcAft>
            </a:pPr>
            <a:r>
              <a:rPr lang="it-IT" sz="2400" dirty="0" smtClean="0">
                <a:solidFill>
                  <a:srgbClr val="003053"/>
                </a:solidFill>
                <a:cs typeface="Arial"/>
              </a:rPr>
              <a:t>Schema geometrico e </a:t>
            </a:r>
            <a:r>
              <a:rPr lang="it-IT" sz="2400" b="1" u="sng" dirty="0" smtClean="0">
                <a:solidFill>
                  <a:srgbClr val="003053"/>
                </a:solidFill>
                <a:cs typeface="Arial"/>
              </a:rPr>
              <a:t>verifiche agli SLU di Paratie</a:t>
            </a:r>
            <a:endParaRPr lang="it-IT" sz="2400" b="1" u="sng" dirty="0">
              <a:solidFill>
                <a:srgbClr val="003257"/>
              </a:solidFill>
            </a:endParaRPr>
          </a:p>
        </p:txBody>
      </p:sp>
      <p:pic>
        <p:nvPicPr>
          <p:cNvPr id="3" name="Immagine 2"/>
          <p:cNvPicPr>
            <a:picLocks noChangeAspect="1"/>
          </p:cNvPicPr>
          <p:nvPr/>
        </p:nvPicPr>
        <p:blipFill>
          <a:blip r:embed="rId4"/>
          <a:stretch>
            <a:fillRect/>
          </a:stretch>
        </p:blipFill>
        <p:spPr>
          <a:xfrm>
            <a:off x="696783" y="1622589"/>
            <a:ext cx="3076425" cy="3724928"/>
          </a:xfrm>
          <a:prstGeom prst="rect">
            <a:avLst/>
          </a:prstGeom>
        </p:spPr>
      </p:pic>
      <p:sp>
        <p:nvSpPr>
          <p:cNvPr id="4" name="CasellaDiTesto 3"/>
          <p:cNvSpPr txBox="1"/>
          <p:nvPr/>
        </p:nvSpPr>
        <p:spPr>
          <a:xfrm>
            <a:off x="4129873" y="1458381"/>
            <a:ext cx="4563940" cy="4308872"/>
          </a:xfrm>
          <a:prstGeom prst="rect">
            <a:avLst/>
          </a:prstGeom>
          <a:noFill/>
        </p:spPr>
        <p:txBody>
          <a:bodyPr wrap="square" rtlCol="0">
            <a:spAutoFit/>
          </a:bodyPr>
          <a:lstStyle/>
          <a:p>
            <a:pPr>
              <a:spcAft>
                <a:spcPts val="600"/>
              </a:spcAft>
            </a:pPr>
            <a:r>
              <a:rPr lang="it-IT" sz="2400" dirty="0" smtClean="0">
                <a:solidFill>
                  <a:srgbClr val="003257"/>
                </a:solidFill>
              </a:rPr>
              <a:t>Le paratie sono opere geotecniche il cui stato tensionale e deformativo è fortemente dipendente dall’interazione terreno-struttura.</a:t>
            </a:r>
          </a:p>
          <a:p>
            <a:pPr>
              <a:spcAft>
                <a:spcPts val="600"/>
              </a:spcAft>
            </a:pPr>
            <a:r>
              <a:rPr lang="it-IT" sz="2400" dirty="0" smtClean="0">
                <a:solidFill>
                  <a:srgbClr val="003257"/>
                </a:solidFill>
              </a:rPr>
              <a:t>Il terreno è generatore di azioni.</a:t>
            </a:r>
          </a:p>
          <a:p>
            <a:pPr>
              <a:spcAft>
                <a:spcPts val="600"/>
              </a:spcAft>
            </a:pPr>
            <a:r>
              <a:rPr lang="it-IT" sz="2400" dirty="0" smtClean="0">
                <a:solidFill>
                  <a:srgbClr val="003257"/>
                </a:solidFill>
              </a:rPr>
              <a:t>Per le analisi strutturali si devono considerare i valori reali, caratteristici, non ridotti delle rigidezze e dei parametri di resistenza al taglio dei terreni.  </a:t>
            </a:r>
            <a:endParaRPr lang="it-IT" sz="2400" dirty="0">
              <a:solidFill>
                <a:srgbClr val="003257"/>
              </a:solidFill>
            </a:endParaRPr>
          </a:p>
        </p:txBody>
      </p:sp>
      <p:sp>
        <p:nvSpPr>
          <p:cNvPr id="5" name="CasellaDiTesto 4"/>
          <p:cNvSpPr txBox="1"/>
          <p:nvPr/>
        </p:nvSpPr>
        <p:spPr>
          <a:xfrm>
            <a:off x="696783" y="5710951"/>
            <a:ext cx="7997030" cy="830997"/>
          </a:xfrm>
          <a:prstGeom prst="rect">
            <a:avLst/>
          </a:prstGeom>
          <a:noFill/>
        </p:spPr>
        <p:txBody>
          <a:bodyPr wrap="square" rtlCol="0">
            <a:spAutoFit/>
          </a:bodyPr>
          <a:lstStyle/>
          <a:p>
            <a:r>
              <a:rPr lang="it-IT" sz="2400" dirty="0" smtClean="0">
                <a:solidFill>
                  <a:srgbClr val="003257"/>
                </a:solidFill>
              </a:rPr>
              <a:t>Parametri di resistenza al taglio ridotti modificano la rigidezza dell’ammasso e falsano i risultati dell’analisi di interazione</a:t>
            </a:r>
            <a:endParaRPr lang="it-IT" sz="2400" dirty="0">
              <a:solidFill>
                <a:srgbClr val="003257"/>
              </a:solidFill>
            </a:endParaRPr>
          </a:p>
        </p:txBody>
      </p:sp>
      <p:sp>
        <p:nvSpPr>
          <p:cNvPr id="10" name="CasellaDiTesto 9"/>
          <p:cNvSpPr txBox="1"/>
          <p:nvPr/>
        </p:nvSpPr>
        <p:spPr>
          <a:xfrm>
            <a:off x="5332049" y="304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2168206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85"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29</a:t>
            </a:fld>
            <a:endParaRPr lang="it-IT" b="1" dirty="0">
              <a:solidFill>
                <a:schemeClr val="bg1"/>
              </a:solidFill>
              <a:latin typeface="Arial"/>
              <a:cs typeface="Arial"/>
            </a:endParaRPr>
          </a:p>
        </p:txBody>
      </p:sp>
      <p:sp>
        <p:nvSpPr>
          <p:cNvPr id="6" name="CasellaDiTesto 5"/>
          <p:cNvSpPr txBox="1"/>
          <p:nvPr/>
        </p:nvSpPr>
        <p:spPr>
          <a:xfrm>
            <a:off x="696783" y="827452"/>
            <a:ext cx="7997030" cy="461665"/>
          </a:xfrm>
          <a:prstGeom prst="rect">
            <a:avLst/>
          </a:prstGeom>
          <a:noFill/>
        </p:spPr>
        <p:txBody>
          <a:bodyPr wrap="square" rtlCol="0">
            <a:spAutoFit/>
          </a:bodyPr>
          <a:lstStyle/>
          <a:p>
            <a:r>
              <a:rPr lang="it-IT" sz="2400" dirty="0" smtClean="0">
                <a:solidFill>
                  <a:srgbClr val="003257"/>
                </a:solidFill>
              </a:rPr>
              <a:t>Pertanto le NTC 2018 prevedono </a:t>
            </a:r>
            <a:r>
              <a:rPr lang="it-IT" sz="2400" dirty="0">
                <a:solidFill>
                  <a:srgbClr val="003257"/>
                </a:solidFill>
              </a:rPr>
              <a:t>di eseguire </a:t>
            </a:r>
            <a:r>
              <a:rPr lang="it-IT" sz="2400" dirty="0" smtClean="0">
                <a:solidFill>
                  <a:srgbClr val="003257"/>
                </a:solidFill>
              </a:rPr>
              <a:t>per le </a:t>
            </a:r>
            <a:r>
              <a:rPr lang="it-IT" sz="2400" b="1" dirty="0" smtClean="0">
                <a:solidFill>
                  <a:srgbClr val="C00000"/>
                </a:solidFill>
              </a:rPr>
              <a:t>PARATIE:</a:t>
            </a:r>
            <a:endParaRPr lang="it-IT" sz="2400" dirty="0">
              <a:solidFill>
                <a:srgbClr val="003257"/>
              </a:solidFill>
            </a:endParaRPr>
          </a:p>
        </p:txBody>
      </p:sp>
      <p:sp>
        <p:nvSpPr>
          <p:cNvPr id="3" name="CasellaDiTesto 2"/>
          <p:cNvSpPr txBox="1"/>
          <p:nvPr/>
        </p:nvSpPr>
        <p:spPr>
          <a:xfrm>
            <a:off x="432080" y="1390456"/>
            <a:ext cx="8261733" cy="830997"/>
          </a:xfrm>
          <a:prstGeom prst="rect">
            <a:avLst/>
          </a:prstGeom>
          <a:noFill/>
        </p:spPr>
        <p:txBody>
          <a:bodyPr wrap="square" rtlCol="0">
            <a:spAutoFit/>
          </a:bodyPr>
          <a:lstStyle/>
          <a:p>
            <a:r>
              <a:rPr lang="it-IT" sz="2400" dirty="0" smtClean="0">
                <a:solidFill>
                  <a:srgbClr val="003257"/>
                </a:solidFill>
              </a:rPr>
              <a:t>La </a:t>
            </a:r>
            <a:r>
              <a:rPr lang="it-IT" sz="2400" dirty="0" smtClean="0">
                <a:solidFill>
                  <a:srgbClr val="C00000"/>
                </a:solidFill>
              </a:rPr>
              <a:t>verifica di stabilità globale </a:t>
            </a:r>
            <a:r>
              <a:rPr lang="it-IT" sz="2400" dirty="0" smtClean="0">
                <a:solidFill>
                  <a:srgbClr val="003257"/>
                </a:solidFill>
              </a:rPr>
              <a:t>con Approccio DA1-C2 (A2+M2+R2)</a:t>
            </a:r>
          </a:p>
          <a:p>
            <a:pPr algn="ctr"/>
            <a:r>
              <a:rPr lang="it-IT" sz="2400" dirty="0" smtClean="0">
                <a:solidFill>
                  <a:srgbClr val="003257"/>
                </a:solidFill>
              </a:rPr>
              <a:t>(M2, ovvero con riduzione della resistenza al taglio)</a:t>
            </a:r>
            <a:endParaRPr lang="it-IT" sz="2400" dirty="0">
              <a:solidFill>
                <a:srgbClr val="003257"/>
              </a:solidFill>
            </a:endParaRPr>
          </a:p>
        </p:txBody>
      </p:sp>
      <p:pic>
        <p:nvPicPr>
          <p:cNvPr id="8" name="Immagine 7"/>
          <p:cNvPicPr/>
          <p:nvPr/>
        </p:nvPicPr>
        <p:blipFill>
          <a:blip r:embed="rId4" cstate="print"/>
          <a:srcRect l="38205" t="50000" r="23119" b="22108"/>
          <a:stretch>
            <a:fillRect/>
          </a:stretch>
        </p:blipFill>
        <p:spPr bwMode="auto">
          <a:xfrm>
            <a:off x="1311020" y="2368094"/>
            <a:ext cx="2359660" cy="1187450"/>
          </a:xfrm>
          <a:prstGeom prst="rect">
            <a:avLst/>
          </a:prstGeom>
          <a:noFill/>
          <a:ln w="12700">
            <a:solidFill>
              <a:schemeClr val="tx1"/>
            </a:solidFill>
            <a:miter lim="800000"/>
            <a:headEnd/>
            <a:tailEnd/>
          </a:ln>
        </p:spPr>
      </p:pic>
      <p:pic>
        <p:nvPicPr>
          <p:cNvPr id="9" name="Immagine 8"/>
          <p:cNvPicPr/>
          <p:nvPr/>
        </p:nvPicPr>
        <p:blipFill rotWithShape="1">
          <a:blip r:embed="rId5" cstate="print"/>
          <a:srcRect l="25027" t="39858" r="35077" b="23375"/>
          <a:stretch/>
        </p:blipFill>
        <p:spPr bwMode="auto">
          <a:xfrm>
            <a:off x="4551467" y="2373264"/>
            <a:ext cx="2690495" cy="1129665"/>
          </a:xfrm>
          <a:prstGeom prst="rect">
            <a:avLst/>
          </a:prstGeom>
          <a:noFill/>
          <a:ln w="12700" cap="flat" cmpd="sng" algn="ctr">
            <a:solidFill>
              <a:sysClr val="windowText" lastClr="000000"/>
            </a:solidFill>
            <a:prstDash val="solid"/>
            <a:miter lim="800000"/>
            <a:headEnd type="none" w="med" len="med"/>
            <a:tailEnd type="none" w="med" len="med"/>
          </a:ln>
          <a:extLst>
            <a:ext uri="{53640926-AAD7-44D8-BBD7-CCE9431645EC}">
              <a14:shadowObscured xmlns:a14="http://schemas.microsoft.com/office/drawing/2010/main"/>
            </a:ext>
          </a:extLst>
        </p:spPr>
      </p:pic>
      <p:sp>
        <p:nvSpPr>
          <p:cNvPr id="13" name="CasellaDiTesto 12"/>
          <p:cNvSpPr txBox="1"/>
          <p:nvPr/>
        </p:nvSpPr>
        <p:spPr>
          <a:xfrm>
            <a:off x="432080" y="3873403"/>
            <a:ext cx="8261733" cy="830997"/>
          </a:xfrm>
          <a:prstGeom prst="rect">
            <a:avLst/>
          </a:prstGeom>
          <a:noFill/>
        </p:spPr>
        <p:txBody>
          <a:bodyPr wrap="square" rtlCol="0">
            <a:spAutoFit/>
          </a:bodyPr>
          <a:lstStyle/>
          <a:p>
            <a:r>
              <a:rPr lang="it-IT" sz="2400" dirty="0" smtClean="0">
                <a:solidFill>
                  <a:srgbClr val="003257"/>
                </a:solidFill>
              </a:rPr>
              <a:t>Le </a:t>
            </a:r>
            <a:r>
              <a:rPr lang="it-IT" sz="2400" dirty="0" smtClean="0">
                <a:solidFill>
                  <a:srgbClr val="C00000"/>
                </a:solidFill>
              </a:rPr>
              <a:t>verifiche idrauliche (UPL e HYD) </a:t>
            </a:r>
            <a:r>
              <a:rPr lang="it-IT" sz="2400" dirty="0" smtClean="0">
                <a:solidFill>
                  <a:srgbClr val="003257"/>
                </a:solidFill>
              </a:rPr>
              <a:t>come specificato al § 6.2.4.2.</a:t>
            </a:r>
          </a:p>
          <a:p>
            <a:pPr algn="ctr"/>
            <a:r>
              <a:rPr lang="it-IT" sz="2400" dirty="0" smtClean="0">
                <a:solidFill>
                  <a:srgbClr val="003257"/>
                </a:solidFill>
              </a:rPr>
              <a:t>(M2, ovvero con riduzione della resistenza al taglio)</a:t>
            </a:r>
            <a:endParaRPr lang="it-IT" sz="2400" dirty="0">
              <a:solidFill>
                <a:srgbClr val="003257"/>
              </a:solidFill>
            </a:endParaRPr>
          </a:p>
        </p:txBody>
      </p:sp>
      <p:pic>
        <p:nvPicPr>
          <p:cNvPr id="14" name="Immagine 13"/>
          <p:cNvPicPr/>
          <p:nvPr/>
        </p:nvPicPr>
        <p:blipFill>
          <a:blip r:embed="rId6" cstate="print"/>
          <a:srcRect l="28958" t="17036" r="17515" b="4991"/>
          <a:stretch>
            <a:fillRect/>
          </a:stretch>
        </p:blipFill>
        <p:spPr bwMode="auto">
          <a:xfrm>
            <a:off x="1304420" y="4704400"/>
            <a:ext cx="2249435" cy="1874557"/>
          </a:xfrm>
          <a:prstGeom prst="rect">
            <a:avLst/>
          </a:prstGeom>
          <a:noFill/>
          <a:ln w="12700">
            <a:solidFill>
              <a:schemeClr val="tx1"/>
            </a:solidFill>
            <a:miter lim="800000"/>
            <a:headEnd/>
            <a:tailEnd/>
          </a:ln>
        </p:spPr>
      </p:pic>
      <p:pic>
        <p:nvPicPr>
          <p:cNvPr id="15" name="Immagine 14"/>
          <p:cNvPicPr/>
          <p:nvPr/>
        </p:nvPicPr>
        <p:blipFill>
          <a:blip r:embed="rId7" cstate="print"/>
          <a:srcRect l="8808" r="18202" b="555"/>
          <a:stretch>
            <a:fillRect/>
          </a:stretch>
        </p:blipFill>
        <p:spPr bwMode="auto">
          <a:xfrm>
            <a:off x="4720355" y="4647244"/>
            <a:ext cx="2693668" cy="2091921"/>
          </a:xfrm>
          <a:prstGeom prst="rect">
            <a:avLst/>
          </a:prstGeom>
          <a:noFill/>
          <a:ln w="9525">
            <a:solidFill>
              <a:schemeClr val="tx1"/>
            </a:solidFill>
            <a:miter lim="800000"/>
            <a:headEnd/>
            <a:tailEnd/>
          </a:ln>
        </p:spPr>
      </p:pic>
      <p:sp>
        <p:nvSpPr>
          <p:cNvPr id="17" name="CasellaDiTesto 16"/>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85182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19683"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30</a:t>
            </a:fld>
            <a:endParaRPr lang="it-IT" b="1" dirty="0">
              <a:solidFill>
                <a:schemeClr val="bg1"/>
              </a:solidFill>
              <a:latin typeface="Arial"/>
              <a:cs typeface="Arial"/>
            </a:endParaRPr>
          </a:p>
        </p:txBody>
      </p:sp>
      <p:sp>
        <p:nvSpPr>
          <p:cNvPr id="3" name="CasellaDiTesto 2"/>
          <p:cNvSpPr txBox="1"/>
          <p:nvPr/>
        </p:nvSpPr>
        <p:spPr>
          <a:xfrm>
            <a:off x="432081" y="848087"/>
            <a:ext cx="2872980" cy="461665"/>
          </a:xfrm>
          <a:prstGeom prst="rect">
            <a:avLst/>
          </a:prstGeom>
          <a:noFill/>
        </p:spPr>
        <p:txBody>
          <a:bodyPr wrap="square" rtlCol="0">
            <a:spAutoFit/>
          </a:bodyPr>
          <a:lstStyle/>
          <a:p>
            <a:r>
              <a:rPr lang="it-IT" sz="2400" dirty="0" smtClean="0">
                <a:solidFill>
                  <a:srgbClr val="003257"/>
                </a:solidFill>
              </a:rPr>
              <a:t>Per le altre verifiche:</a:t>
            </a:r>
            <a:endParaRPr lang="it-IT" sz="2400" dirty="0">
              <a:solidFill>
                <a:srgbClr val="003257"/>
              </a:solidFill>
            </a:endParaRPr>
          </a:p>
        </p:txBody>
      </p:sp>
      <p:pic>
        <p:nvPicPr>
          <p:cNvPr id="16" name="Immagine 15" descr="GEO 5"/>
          <p:cNvPicPr/>
          <p:nvPr/>
        </p:nvPicPr>
        <p:blipFill>
          <a:blip r:embed="rId4" cstate="print"/>
          <a:srcRect/>
          <a:stretch>
            <a:fillRect/>
          </a:stretch>
        </p:blipFill>
        <p:spPr bwMode="auto">
          <a:xfrm>
            <a:off x="613188" y="1478170"/>
            <a:ext cx="2074856" cy="1017478"/>
          </a:xfrm>
          <a:prstGeom prst="rect">
            <a:avLst/>
          </a:prstGeom>
          <a:noFill/>
          <a:ln w="12700">
            <a:solidFill>
              <a:schemeClr val="tx1"/>
            </a:solidFill>
            <a:miter lim="800000"/>
            <a:headEnd/>
            <a:tailEnd/>
          </a:ln>
        </p:spPr>
      </p:pic>
      <p:pic>
        <p:nvPicPr>
          <p:cNvPr id="17" name="Immagine 16" descr="geo 3"/>
          <p:cNvPicPr/>
          <p:nvPr/>
        </p:nvPicPr>
        <p:blipFill>
          <a:blip r:embed="rId5" cstate="print">
            <a:extLst>
              <a:ext uri="{28A0092B-C50C-407E-A947-70E740481C1C}">
                <a14:useLocalDpi xmlns:a14="http://schemas.microsoft.com/office/drawing/2010/main" val="0"/>
              </a:ext>
            </a:extLst>
          </a:blip>
          <a:srcRect l="29247"/>
          <a:stretch>
            <a:fillRect/>
          </a:stretch>
        </p:blipFill>
        <p:spPr bwMode="auto">
          <a:xfrm>
            <a:off x="3745837" y="1468197"/>
            <a:ext cx="1810327" cy="1062366"/>
          </a:xfrm>
          <a:prstGeom prst="rect">
            <a:avLst/>
          </a:prstGeom>
          <a:noFill/>
          <a:ln w="12700">
            <a:solidFill>
              <a:schemeClr val="tx1"/>
            </a:solidFill>
            <a:miter lim="800000"/>
            <a:headEnd/>
            <a:tailEnd/>
          </a:ln>
        </p:spPr>
      </p:pic>
      <p:pic>
        <p:nvPicPr>
          <p:cNvPr id="18" name="Immagine 17"/>
          <p:cNvPicPr/>
          <p:nvPr/>
        </p:nvPicPr>
        <p:blipFill>
          <a:blip r:embed="rId6" cstate="print"/>
          <a:srcRect l="23209" t="34786" r="28921" b="19572"/>
          <a:stretch>
            <a:fillRect/>
          </a:stretch>
        </p:blipFill>
        <p:spPr bwMode="auto">
          <a:xfrm>
            <a:off x="6092767" y="1462467"/>
            <a:ext cx="2514629" cy="1371605"/>
          </a:xfrm>
          <a:prstGeom prst="rect">
            <a:avLst/>
          </a:prstGeom>
          <a:noFill/>
          <a:ln w="12700">
            <a:solidFill>
              <a:schemeClr val="tx1"/>
            </a:solidFill>
            <a:miter lim="800000"/>
            <a:headEnd/>
            <a:tailEnd/>
          </a:ln>
        </p:spPr>
      </p:pic>
      <p:sp>
        <p:nvSpPr>
          <p:cNvPr id="4" name="CasellaDiTesto 3"/>
          <p:cNvSpPr txBox="1"/>
          <p:nvPr/>
        </p:nvSpPr>
        <p:spPr>
          <a:xfrm>
            <a:off x="418210" y="2495648"/>
            <a:ext cx="5530898" cy="430887"/>
          </a:xfrm>
          <a:prstGeom prst="rect">
            <a:avLst/>
          </a:prstGeom>
          <a:noFill/>
        </p:spPr>
        <p:txBody>
          <a:bodyPr wrap="square" rtlCol="0">
            <a:spAutoFit/>
          </a:bodyPr>
          <a:lstStyle/>
          <a:p>
            <a:r>
              <a:rPr lang="it-IT" sz="2200" dirty="0" smtClean="0">
                <a:solidFill>
                  <a:srgbClr val="C00000"/>
                </a:solidFill>
              </a:rPr>
              <a:t>Collasso per rotazione intorno a un punto</a:t>
            </a:r>
            <a:endParaRPr lang="it-IT" sz="2200" dirty="0">
              <a:solidFill>
                <a:srgbClr val="C00000"/>
              </a:solidFill>
            </a:endParaRPr>
          </a:p>
        </p:txBody>
      </p:sp>
      <p:pic>
        <p:nvPicPr>
          <p:cNvPr id="19" name="Immagine 18"/>
          <p:cNvPicPr/>
          <p:nvPr/>
        </p:nvPicPr>
        <p:blipFill>
          <a:blip r:embed="rId7" cstate="print"/>
          <a:srcRect l="32372" t="28859" r="32766" b="24677"/>
          <a:stretch>
            <a:fillRect/>
          </a:stretch>
        </p:blipFill>
        <p:spPr bwMode="auto">
          <a:xfrm>
            <a:off x="244722" y="3172368"/>
            <a:ext cx="2533650" cy="1773555"/>
          </a:xfrm>
          <a:prstGeom prst="rect">
            <a:avLst/>
          </a:prstGeom>
          <a:noFill/>
          <a:ln w="12700">
            <a:solidFill>
              <a:schemeClr val="tx1"/>
            </a:solidFill>
            <a:miter lim="800000"/>
            <a:headEnd/>
            <a:tailEnd/>
          </a:ln>
        </p:spPr>
      </p:pic>
      <p:sp>
        <p:nvSpPr>
          <p:cNvPr id="20" name="CasellaDiTesto 19"/>
          <p:cNvSpPr txBox="1"/>
          <p:nvPr/>
        </p:nvSpPr>
        <p:spPr>
          <a:xfrm>
            <a:off x="201211" y="5030239"/>
            <a:ext cx="2486833" cy="769441"/>
          </a:xfrm>
          <a:prstGeom prst="rect">
            <a:avLst/>
          </a:prstGeom>
          <a:noFill/>
        </p:spPr>
        <p:txBody>
          <a:bodyPr wrap="square" rtlCol="0">
            <a:spAutoFit/>
          </a:bodyPr>
          <a:lstStyle/>
          <a:p>
            <a:r>
              <a:rPr lang="it-IT" sz="2200" dirty="0" smtClean="0">
                <a:solidFill>
                  <a:srgbClr val="C00000"/>
                </a:solidFill>
              </a:rPr>
              <a:t>Collasso per carico limite verticale</a:t>
            </a:r>
            <a:endParaRPr lang="it-IT" sz="2200" dirty="0">
              <a:solidFill>
                <a:srgbClr val="C00000"/>
              </a:solidFill>
            </a:endParaRPr>
          </a:p>
        </p:txBody>
      </p:sp>
      <p:pic>
        <p:nvPicPr>
          <p:cNvPr id="21" name="Immagine 20" descr="sfila"/>
          <p:cNvPicPr/>
          <p:nvPr/>
        </p:nvPicPr>
        <p:blipFill>
          <a:blip r:embed="rId8" cstate="print"/>
          <a:srcRect l="4131" r="1057"/>
          <a:stretch>
            <a:fillRect/>
          </a:stretch>
        </p:blipFill>
        <p:spPr bwMode="auto">
          <a:xfrm>
            <a:off x="3059606" y="3210681"/>
            <a:ext cx="2595245" cy="1011555"/>
          </a:xfrm>
          <a:prstGeom prst="rect">
            <a:avLst/>
          </a:prstGeom>
          <a:noFill/>
          <a:ln w="12700">
            <a:solidFill>
              <a:schemeClr val="tx1"/>
            </a:solidFill>
            <a:miter lim="800000"/>
            <a:headEnd/>
            <a:tailEnd/>
          </a:ln>
        </p:spPr>
      </p:pic>
      <p:sp>
        <p:nvSpPr>
          <p:cNvPr id="22" name="CasellaDiTesto 21"/>
          <p:cNvSpPr txBox="1"/>
          <p:nvPr/>
        </p:nvSpPr>
        <p:spPr>
          <a:xfrm>
            <a:off x="3044351" y="4320928"/>
            <a:ext cx="2695437" cy="1107996"/>
          </a:xfrm>
          <a:prstGeom prst="rect">
            <a:avLst/>
          </a:prstGeom>
          <a:noFill/>
        </p:spPr>
        <p:txBody>
          <a:bodyPr wrap="square" rtlCol="0">
            <a:spAutoFit/>
          </a:bodyPr>
          <a:lstStyle/>
          <a:p>
            <a:r>
              <a:rPr lang="it-IT" sz="2200" dirty="0" smtClean="0">
                <a:solidFill>
                  <a:srgbClr val="C00000"/>
                </a:solidFill>
              </a:rPr>
              <a:t>Collasso per sfilamento di uno o più ancoraggi</a:t>
            </a:r>
            <a:endParaRPr lang="it-IT" sz="2200" dirty="0">
              <a:solidFill>
                <a:srgbClr val="C00000"/>
              </a:solidFill>
            </a:endParaRPr>
          </a:p>
        </p:txBody>
      </p:sp>
      <p:sp>
        <p:nvSpPr>
          <p:cNvPr id="5" name="CasellaDiTesto 4"/>
          <p:cNvSpPr txBox="1"/>
          <p:nvPr/>
        </p:nvSpPr>
        <p:spPr>
          <a:xfrm>
            <a:off x="5826701" y="3137238"/>
            <a:ext cx="3233921" cy="2677656"/>
          </a:xfrm>
          <a:prstGeom prst="rect">
            <a:avLst/>
          </a:prstGeom>
          <a:noFill/>
        </p:spPr>
        <p:txBody>
          <a:bodyPr wrap="square" rtlCol="0">
            <a:spAutoFit/>
          </a:bodyPr>
          <a:lstStyle/>
          <a:p>
            <a:r>
              <a:rPr lang="it-IT" sz="2400" dirty="0">
                <a:solidFill>
                  <a:srgbClr val="003257"/>
                </a:solidFill>
              </a:rPr>
              <a:t>con </a:t>
            </a:r>
            <a:r>
              <a:rPr lang="it-IT" sz="2400" dirty="0" smtClean="0">
                <a:solidFill>
                  <a:srgbClr val="003257"/>
                </a:solidFill>
              </a:rPr>
              <a:t>Approccio</a:t>
            </a:r>
          </a:p>
          <a:p>
            <a:endParaRPr lang="it-IT" sz="2400" dirty="0" smtClean="0">
              <a:solidFill>
                <a:srgbClr val="003257"/>
              </a:solidFill>
            </a:endParaRPr>
          </a:p>
          <a:p>
            <a:r>
              <a:rPr lang="it-IT" sz="2400" dirty="0" smtClean="0">
                <a:solidFill>
                  <a:srgbClr val="003257"/>
                </a:solidFill>
              </a:rPr>
              <a:t>DA1-C1 </a:t>
            </a:r>
            <a:r>
              <a:rPr lang="it-IT" sz="2400" dirty="0">
                <a:solidFill>
                  <a:srgbClr val="003257"/>
                </a:solidFill>
              </a:rPr>
              <a:t>(</a:t>
            </a:r>
            <a:r>
              <a:rPr lang="it-IT" sz="2400" dirty="0" smtClean="0">
                <a:solidFill>
                  <a:srgbClr val="003257"/>
                </a:solidFill>
              </a:rPr>
              <a:t>A1+M1+R1)</a:t>
            </a:r>
          </a:p>
          <a:p>
            <a:r>
              <a:rPr lang="it-IT" sz="2400" dirty="0" smtClean="0">
                <a:solidFill>
                  <a:srgbClr val="003257"/>
                </a:solidFill>
              </a:rPr>
              <a:t>(senza riduzione di resistenza al taglio)</a:t>
            </a:r>
          </a:p>
          <a:p>
            <a:r>
              <a:rPr lang="it-IT" sz="2400" dirty="0" smtClean="0">
                <a:solidFill>
                  <a:srgbClr val="003257"/>
                </a:solidFill>
              </a:rPr>
              <a:t>e</a:t>
            </a:r>
          </a:p>
          <a:p>
            <a:r>
              <a:rPr lang="it-IT" sz="2400" dirty="0" smtClean="0">
                <a:solidFill>
                  <a:srgbClr val="003257"/>
                </a:solidFill>
              </a:rPr>
              <a:t>DA1-C2 (A2+M2+R1)</a:t>
            </a:r>
            <a:endParaRPr lang="it-IT" dirty="0"/>
          </a:p>
        </p:txBody>
      </p:sp>
      <p:sp>
        <p:nvSpPr>
          <p:cNvPr id="23" name="CasellaDiTesto 22"/>
          <p:cNvSpPr txBox="1"/>
          <p:nvPr/>
        </p:nvSpPr>
        <p:spPr>
          <a:xfrm>
            <a:off x="199657" y="5926279"/>
            <a:ext cx="7886724" cy="830997"/>
          </a:xfrm>
          <a:prstGeom prst="rect">
            <a:avLst/>
          </a:prstGeom>
          <a:noFill/>
        </p:spPr>
        <p:txBody>
          <a:bodyPr wrap="square" rtlCol="0">
            <a:spAutoFit/>
          </a:bodyPr>
          <a:lstStyle/>
          <a:p>
            <a:r>
              <a:rPr lang="it-IT" sz="2400" dirty="0" smtClean="0">
                <a:solidFill>
                  <a:srgbClr val="003257"/>
                </a:solidFill>
              </a:rPr>
              <a:t>DA1-C1 per le verifiche strutturali</a:t>
            </a:r>
          </a:p>
          <a:p>
            <a:r>
              <a:rPr lang="it-IT" sz="2400" dirty="0" smtClean="0">
                <a:solidFill>
                  <a:srgbClr val="003257"/>
                </a:solidFill>
              </a:rPr>
              <a:t>DA1-C2 per le analisi del meccanismo di collasso</a:t>
            </a:r>
            <a:endParaRPr lang="it-IT" sz="2400" dirty="0">
              <a:solidFill>
                <a:srgbClr val="003257"/>
              </a:solidFill>
            </a:endParaRPr>
          </a:p>
        </p:txBody>
      </p:sp>
      <p:sp>
        <p:nvSpPr>
          <p:cNvPr id="25" name="CasellaDiTesto 24"/>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69293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p:bldP spid="22" grpId="0"/>
      <p:bldP spid="5" grpId="0"/>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23068" y="0"/>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31</a:t>
            </a:fld>
            <a:endParaRPr lang="it-IT" b="1" dirty="0">
              <a:solidFill>
                <a:schemeClr val="bg1"/>
              </a:solidFill>
              <a:latin typeface="Arial"/>
              <a:cs typeface="Arial"/>
            </a:endParaRPr>
          </a:p>
        </p:txBody>
      </p:sp>
      <p:sp>
        <p:nvSpPr>
          <p:cNvPr id="7" name="CasellaDiTesto 6"/>
          <p:cNvSpPr txBox="1"/>
          <p:nvPr/>
        </p:nvSpPr>
        <p:spPr>
          <a:xfrm>
            <a:off x="1487369" y="1152804"/>
            <a:ext cx="6246611" cy="461665"/>
          </a:xfrm>
          <a:prstGeom prst="rect">
            <a:avLst/>
          </a:prstGeom>
          <a:noFill/>
        </p:spPr>
        <p:txBody>
          <a:bodyPr wrap="square" rtlCol="0">
            <a:spAutoFit/>
          </a:bodyPr>
          <a:lstStyle/>
          <a:p>
            <a:pPr marL="357188" indent="-357188">
              <a:spcAft>
                <a:spcPts val="1200"/>
              </a:spcAft>
            </a:pPr>
            <a:r>
              <a:rPr lang="it-IT" sz="2400" b="1" dirty="0" smtClean="0">
                <a:solidFill>
                  <a:srgbClr val="003053"/>
                </a:solidFill>
                <a:cs typeface="Arial"/>
              </a:rPr>
              <a:t>Azioni in fondazione per le verifiche sismiche</a:t>
            </a:r>
            <a:endParaRPr lang="it-IT" sz="2400" dirty="0">
              <a:solidFill>
                <a:srgbClr val="003257"/>
              </a:solidFill>
            </a:endParaRPr>
          </a:p>
        </p:txBody>
      </p:sp>
      <p:sp>
        <p:nvSpPr>
          <p:cNvPr id="8" name="Rectangle 17"/>
          <p:cNvSpPr>
            <a:spLocks noChangeArrowheads="1"/>
          </p:cNvSpPr>
          <p:nvPr/>
        </p:nvSpPr>
        <p:spPr bwMode="auto">
          <a:xfrm>
            <a:off x="1487369" y="745815"/>
            <a:ext cx="6347095" cy="461665"/>
          </a:xfrm>
          <a:prstGeom prst="rect">
            <a:avLst/>
          </a:prstGeom>
          <a:noFill/>
          <a:ln w="9525">
            <a:noFill/>
            <a:miter lim="800000"/>
            <a:headEnd/>
            <a:tailEnd/>
          </a:ln>
          <a:effectLst/>
        </p:spPr>
        <p:txBody>
          <a:bodyPr wrap="square" anchor="ctr">
            <a:spAutoFit/>
          </a:bodyPr>
          <a:lstStyle/>
          <a:p>
            <a:pPr marL="0" marR="0" lvl="0" indent="0" defTabSz="914400" rtl="0" eaLnBrk="0" fontAlgn="base" latinLnBrk="0" hangingPunct="0">
              <a:lnSpc>
                <a:spcPct val="100000"/>
              </a:lnSpc>
              <a:spcBef>
                <a:spcPct val="50000"/>
              </a:spcBef>
              <a:spcAft>
                <a:spcPts val="600"/>
              </a:spcAft>
              <a:buClrTx/>
              <a:buSzTx/>
              <a:buFontTx/>
              <a:buNone/>
              <a:tabLst/>
              <a:defRPr/>
            </a:pPr>
            <a:r>
              <a:rPr kumimoji="0" lang="it-IT" sz="2400" b="1" i="0" u="none" strike="noStrike" kern="1200" spc="0" normalizeH="0" noProof="0" dirty="0" smtClean="0">
                <a:ln>
                  <a:noFill/>
                </a:ln>
                <a:solidFill>
                  <a:srgbClr val="C00000"/>
                </a:solidFill>
                <a:uLnTx/>
                <a:uFillTx/>
                <a:cs typeface="Tahoma" pitchFamily="34" charset="0"/>
              </a:rPr>
              <a:t>Capitolo 7: Progettazione per azioni sismiche</a:t>
            </a:r>
            <a:endParaRPr kumimoji="0" lang="it-IT" sz="2400" b="1" i="0" u="none" strike="noStrike" kern="1200" spc="0" normalizeH="0" baseline="0" noProof="0" dirty="0">
              <a:ln>
                <a:noFill/>
              </a:ln>
              <a:solidFill>
                <a:srgbClr val="C00000"/>
              </a:solidFill>
              <a:uLnTx/>
              <a:uFillTx/>
              <a:cs typeface="Tahoma" pitchFamily="34" charset="0"/>
            </a:endParaRPr>
          </a:p>
        </p:txBody>
      </p:sp>
      <p:sp>
        <p:nvSpPr>
          <p:cNvPr id="9" name="CasellaDiTesto 8"/>
          <p:cNvSpPr txBox="1"/>
          <p:nvPr/>
        </p:nvSpPr>
        <p:spPr>
          <a:xfrm>
            <a:off x="478143" y="1566900"/>
            <a:ext cx="8151201" cy="3139321"/>
          </a:xfrm>
          <a:prstGeom prst="rect">
            <a:avLst/>
          </a:prstGeom>
          <a:solidFill>
            <a:srgbClr val="FF9900"/>
          </a:solidFill>
          <a:ln>
            <a:solidFill>
              <a:srgbClr val="003257"/>
            </a:solidFill>
          </a:ln>
        </p:spPr>
        <p:txBody>
          <a:bodyPr wrap="square" rtlCol="0">
            <a:spAutoFit/>
          </a:bodyPr>
          <a:lstStyle/>
          <a:p>
            <a:pPr>
              <a:spcAft>
                <a:spcPts val="1200"/>
              </a:spcAft>
            </a:pPr>
            <a:r>
              <a:rPr lang="it-IT" sz="2400" b="1" dirty="0" smtClean="0">
                <a:solidFill>
                  <a:srgbClr val="003053"/>
                </a:solidFill>
                <a:cs typeface="Arial"/>
              </a:rPr>
              <a:t>Le NTC 2008 (§ 7.2.5.) prescrivono di associare la forza assiale o sforzo normale di calcolo (</a:t>
            </a:r>
            <a:r>
              <a:rPr lang="it-IT" sz="2400" b="1" dirty="0" err="1" smtClean="0">
                <a:solidFill>
                  <a:srgbClr val="003053"/>
                </a:solidFill>
                <a:cs typeface="Arial"/>
              </a:rPr>
              <a:t>N</a:t>
            </a:r>
            <a:r>
              <a:rPr lang="it-IT" sz="2400" b="1" baseline="-25000" dirty="0" err="1" smtClean="0">
                <a:solidFill>
                  <a:srgbClr val="003053"/>
                </a:solidFill>
                <a:cs typeface="Arial"/>
              </a:rPr>
              <a:t>qd</a:t>
            </a:r>
            <a:r>
              <a:rPr lang="it-IT" sz="2400" b="1" dirty="0" smtClean="0">
                <a:solidFill>
                  <a:srgbClr val="003053"/>
                </a:solidFill>
                <a:cs typeface="Arial"/>
              </a:rPr>
              <a:t>) alle azioni (M</a:t>
            </a:r>
            <a:r>
              <a:rPr lang="it-IT" sz="2400" b="1" baseline="-25000" dirty="0" smtClean="0">
                <a:solidFill>
                  <a:srgbClr val="003053"/>
                </a:solidFill>
                <a:cs typeface="Arial"/>
              </a:rPr>
              <a:t>d</a:t>
            </a:r>
            <a:r>
              <a:rPr lang="it-IT" sz="2400" b="1" dirty="0" smtClean="0">
                <a:solidFill>
                  <a:srgbClr val="003053"/>
                </a:solidFill>
                <a:cs typeface="Arial"/>
              </a:rPr>
              <a:t>, </a:t>
            </a:r>
            <a:r>
              <a:rPr lang="it-IT" sz="2400" b="1" dirty="0" err="1" smtClean="0">
                <a:solidFill>
                  <a:srgbClr val="003053"/>
                </a:solidFill>
                <a:cs typeface="Arial"/>
              </a:rPr>
              <a:t>V</a:t>
            </a:r>
            <a:r>
              <a:rPr lang="it-IT" sz="2400" b="1" baseline="-25000" dirty="0" err="1" smtClean="0">
                <a:solidFill>
                  <a:srgbClr val="003053"/>
                </a:solidFill>
                <a:cs typeface="Arial"/>
              </a:rPr>
              <a:t>d</a:t>
            </a:r>
            <a:r>
              <a:rPr lang="it-IT" sz="2400" b="1" dirty="0" smtClean="0">
                <a:solidFill>
                  <a:srgbClr val="003053"/>
                </a:solidFill>
                <a:cs typeface="Arial"/>
              </a:rPr>
              <a:t>) </a:t>
            </a:r>
            <a:r>
              <a:rPr lang="it-IT" sz="2400" b="1" dirty="0" smtClean="0">
                <a:solidFill>
                  <a:srgbClr val="C00000"/>
                </a:solidFill>
                <a:cs typeface="Arial"/>
              </a:rPr>
              <a:t>minori</a:t>
            </a:r>
            <a:r>
              <a:rPr lang="it-IT" sz="2400" b="1" dirty="0" smtClean="0">
                <a:solidFill>
                  <a:srgbClr val="003053"/>
                </a:solidFill>
                <a:cs typeface="Arial"/>
              </a:rPr>
              <a:t> fra:</a:t>
            </a:r>
          </a:p>
          <a:p>
            <a:pPr marL="457200" indent="-457200">
              <a:spcAft>
                <a:spcPts val="1200"/>
              </a:spcAft>
              <a:buFont typeface="+mj-lt"/>
              <a:buAutoNum type="arabicPeriod"/>
            </a:pPr>
            <a:r>
              <a:rPr lang="it-IT" sz="2400" b="1" dirty="0" smtClean="0">
                <a:solidFill>
                  <a:srgbClr val="003053"/>
                </a:solidFill>
                <a:cs typeface="Arial"/>
              </a:rPr>
              <a:t>Resistenza degli elementi strutturali soprastanti (</a:t>
            </a:r>
            <a:r>
              <a:rPr lang="it-IT" sz="2400" b="1" dirty="0" err="1" smtClean="0">
                <a:solidFill>
                  <a:srgbClr val="003053"/>
                </a:solidFill>
                <a:cs typeface="Arial"/>
              </a:rPr>
              <a:t>M</a:t>
            </a:r>
            <a:r>
              <a:rPr lang="it-IT" sz="2400" b="1" baseline="-25000" dirty="0" err="1" smtClean="0">
                <a:solidFill>
                  <a:srgbClr val="003053"/>
                </a:solidFill>
                <a:cs typeface="Arial"/>
              </a:rPr>
              <a:t>yd</a:t>
            </a:r>
            <a:r>
              <a:rPr lang="it-IT" sz="2400" b="1" dirty="0" smtClean="0">
                <a:solidFill>
                  <a:srgbClr val="003053"/>
                </a:solidFill>
                <a:cs typeface="Arial"/>
              </a:rPr>
              <a:t>, </a:t>
            </a:r>
            <a:r>
              <a:rPr lang="it-IT" sz="2400" b="1" dirty="0" err="1" smtClean="0">
                <a:solidFill>
                  <a:srgbClr val="003053"/>
                </a:solidFill>
                <a:cs typeface="Arial"/>
              </a:rPr>
              <a:t>V</a:t>
            </a:r>
            <a:r>
              <a:rPr lang="it-IT" sz="2400" b="1" baseline="-25000" dirty="0" err="1" smtClean="0">
                <a:solidFill>
                  <a:srgbClr val="003053"/>
                </a:solidFill>
                <a:cs typeface="Arial"/>
              </a:rPr>
              <a:t>yd</a:t>
            </a:r>
            <a:r>
              <a:rPr lang="it-IT" sz="2400" b="1" dirty="0" smtClean="0">
                <a:solidFill>
                  <a:srgbClr val="003053"/>
                </a:solidFill>
                <a:cs typeface="Arial"/>
              </a:rPr>
              <a:t>)</a:t>
            </a:r>
          </a:p>
          <a:p>
            <a:pPr marL="457200" indent="-457200">
              <a:spcAft>
                <a:spcPts val="1200"/>
              </a:spcAft>
              <a:buFont typeface="+mj-lt"/>
              <a:buAutoNum type="arabicPeriod"/>
            </a:pPr>
            <a:r>
              <a:rPr lang="it-IT" sz="2400" b="1" dirty="0" smtClean="0">
                <a:solidFill>
                  <a:srgbClr val="003053"/>
                </a:solidFill>
                <a:cs typeface="Arial"/>
              </a:rPr>
              <a:t>Azioni (</a:t>
            </a:r>
            <a:r>
              <a:rPr lang="it-IT" sz="2400" b="1" dirty="0" err="1">
                <a:solidFill>
                  <a:srgbClr val="003053"/>
                </a:solidFill>
                <a:latin typeface="Symbol" panose="05050102010706020507" pitchFamily="18" charset="2"/>
                <a:cs typeface="Arial"/>
              </a:rPr>
              <a:t>g</a:t>
            </a:r>
            <a:r>
              <a:rPr lang="it-IT" sz="2400" b="1" baseline="-25000" dirty="0" err="1">
                <a:solidFill>
                  <a:srgbClr val="003053"/>
                </a:solidFill>
                <a:cs typeface="Arial"/>
              </a:rPr>
              <a:t>Rd</a:t>
            </a:r>
            <a:r>
              <a:rPr lang="it-IT" sz="2400" b="1" dirty="0" err="1" smtClean="0">
                <a:solidFill>
                  <a:srgbClr val="003053"/>
                </a:solidFill>
                <a:cs typeface="Arial"/>
              </a:rPr>
              <a:t>M</a:t>
            </a:r>
            <a:r>
              <a:rPr lang="it-IT" sz="2400" b="1" baseline="-25000" dirty="0" err="1" smtClean="0">
                <a:solidFill>
                  <a:srgbClr val="003053"/>
                </a:solidFill>
                <a:cs typeface="Arial"/>
              </a:rPr>
              <a:t>qd</a:t>
            </a:r>
            <a:r>
              <a:rPr lang="it-IT" sz="2400" b="1" dirty="0" smtClean="0">
                <a:solidFill>
                  <a:srgbClr val="003053"/>
                </a:solidFill>
                <a:cs typeface="Arial"/>
              </a:rPr>
              <a:t>, </a:t>
            </a:r>
            <a:r>
              <a:rPr lang="it-IT" sz="2400" b="1" dirty="0" err="1" smtClean="0">
                <a:solidFill>
                  <a:srgbClr val="003053"/>
                </a:solidFill>
                <a:latin typeface="Symbol" panose="05050102010706020507" pitchFamily="18" charset="2"/>
                <a:cs typeface="Arial"/>
              </a:rPr>
              <a:t>g</a:t>
            </a:r>
            <a:r>
              <a:rPr lang="it-IT" sz="2400" b="1" baseline="-25000" dirty="0" err="1" smtClean="0">
                <a:solidFill>
                  <a:srgbClr val="003053"/>
                </a:solidFill>
                <a:cs typeface="Arial"/>
              </a:rPr>
              <a:t>Rd</a:t>
            </a:r>
            <a:r>
              <a:rPr lang="it-IT" sz="2400" b="1" dirty="0" err="1" smtClean="0">
                <a:solidFill>
                  <a:srgbClr val="003053"/>
                </a:solidFill>
                <a:cs typeface="Arial"/>
              </a:rPr>
              <a:t>V</a:t>
            </a:r>
            <a:r>
              <a:rPr lang="it-IT" sz="2400" b="1" baseline="-25000" dirty="0" err="1" smtClean="0">
                <a:solidFill>
                  <a:srgbClr val="003053"/>
                </a:solidFill>
                <a:cs typeface="Arial"/>
              </a:rPr>
              <a:t>qd</a:t>
            </a:r>
            <a:r>
              <a:rPr lang="it-IT" sz="2400" b="1" dirty="0" smtClean="0">
                <a:solidFill>
                  <a:srgbClr val="003053"/>
                </a:solidFill>
                <a:cs typeface="Arial"/>
              </a:rPr>
              <a:t>) derivanti dal calcolo strutturale amplificate con </a:t>
            </a:r>
            <a:r>
              <a:rPr lang="it-IT" sz="2400" b="1" dirty="0" err="1" smtClean="0">
                <a:solidFill>
                  <a:srgbClr val="003053"/>
                </a:solidFill>
                <a:latin typeface="Symbol" panose="05050102010706020507" pitchFamily="18" charset="2"/>
                <a:cs typeface="Arial"/>
              </a:rPr>
              <a:t>g</a:t>
            </a:r>
            <a:r>
              <a:rPr lang="it-IT" sz="2400" b="1" baseline="-25000" dirty="0" err="1" smtClean="0">
                <a:solidFill>
                  <a:srgbClr val="003053"/>
                </a:solidFill>
                <a:cs typeface="Arial"/>
              </a:rPr>
              <a:t>Rd</a:t>
            </a:r>
            <a:r>
              <a:rPr lang="it-IT" sz="2400" b="1" dirty="0" smtClean="0">
                <a:solidFill>
                  <a:srgbClr val="003053"/>
                </a:solidFill>
                <a:cs typeface="Arial"/>
              </a:rPr>
              <a:t>=1.1 per CD"B" e con </a:t>
            </a:r>
            <a:r>
              <a:rPr lang="it-IT" sz="2400" b="1" dirty="0" err="1" smtClean="0">
                <a:solidFill>
                  <a:srgbClr val="003053"/>
                </a:solidFill>
                <a:latin typeface="Symbol" panose="05050102010706020507" pitchFamily="18" charset="2"/>
                <a:cs typeface="Arial"/>
              </a:rPr>
              <a:t>g</a:t>
            </a:r>
            <a:r>
              <a:rPr lang="it-IT" sz="2400" b="1" baseline="-25000" dirty="0" err="1" smtClean="0">
                <a:solidFill>
                  <a:srgbClr val="003053"/>
                </a:solidFill>
                <a:cs typeface="Arial"/>
              </a:rPr>
              <a:t>Rd</a:t>
            </a:r>
            <a:r>
              <a:rPr lang="it-IT" sz="2400" b="1" dirty="0" smtClean="0">
                <a:solidFill>
                  <a:srgbClr val="003053"/>
                </a:solidFill>
                <a:cs typeface="Arial"/>
              </a:rPr>
              <a:t>=1.3 </a:t>
            </a:r>
            <a:r>
              <a:rPr lang="it-IT" sz="2400" b="1" dirty="0">
                <a:solidFill>
                  <a:srgbClr val="003053"/>
                </a:solidFill>
                <a:cs typeface="Arial"/>
              </a:rPr>
              <a:t>per </a:t>
            </a:r>
            <a:r>
              <a:rPr lang="it-IT" sz="2400" b="1" dirty="0" smtClean="0">
                <a:solidFill>
                  <a:srgbClr val="003053"/>
                </a:solidFill>
                <a:cs typeface="Arial"/>
              </a:rPr>
              <a:t>CD"A",</a:t>
            </a:r>
          </a:p>
          <a:p>
            <a:pPr marL="457200" indent="-457200">
              <a:spcAft>
                <a:spcPts val="1200"/>
              </a:spcAft>
              <a:buFont typeface="+mj-lt"/>
              <a:buAutoNum type="arabicPeriod"/>
            </a:pPr>
            <a:r>
              <a:rPr lang="it-IT" sz="2400" b="1" dirty="0" smtClean="0">
                <a:solidFill>
                  <a:srgbClr val="003053"/>
                </a:solidFill>
                <a:cs typeface="Arial"/>
              </a:rPr>
              <a:t>Azioni (M</a:t>
            </a:r>
            <a:r>
              <a:rPr lang="it-IT" sz="2400" b="1" baseline="-25000" dirty="0" smtClean="0">
                <a:solidFill>
                  <a:srgbClr val="003053"/>
                </a:solidFill>
                <a:cs typeface="Arial"/>
              </a:rPr>
              <a:t>q=1,d</a:t>
            </a:r>
            <a:r>
              <a:rPr lang="it-IT" sz="2400" b="1" dirty="0" smtClean="0">
                <a:solidFill>
                  <a:srgbClr val="003053"/>
                </a:solidFill>
                <a:cs typeface="Arial"/>
              </a:rPr>
              <a:t>, </a:t>
            </a:r>
            <a:r>
              <a:rPr lang="it-IT" sz="2400" b="1" dirty="0" err="1" smtClean="0">
                <a:solidFill>
                  <a:srgbClr val="003053"/>
                </a:solidFill>
                <a:cs typeface="Arial"/>
              </a:rPr>
              <a:t>V</a:t>
            </a:r>
            <a:r>
              <a:rPr lang="it-IT" sz="2400" b="1" baseline="-25000" dirty="0" err="1" smtClean="0">
                <a:solidFill>
                  <a:srgbClr val="003053"/>
                </a:solidFill>
                <a:cs typeface="Arial"/>
              </a:rPr>
              <a:t>q</a:t>
            </a:r>
            <a:r>
              <a:rPr lang="it-IT" sz="2400" b="1" baseline="-25000" dirty="0" smtClean="0">
                <a:solidFill>
                  <a:srgbClr val="003053"/>
                </a:solidFill>
                <a:cs typeface="Arial"/>
              </a:rPr>
              <a:t>=1,d</a:t>
            </a:r>
            <a:r>
              <a:rPr lang="it-IT" sz="2400" b="1" dirty="0" smtClean="0">
                <a:solidFill>
                  <a:srgbClr val="003053"/>
                </a:solidFill>
                <a:cs typeface="Arial"/>
              </a:rPr>
              <a:t>) derivanti dall’analisi elastica della struttura con fattore di struttura q=1.</a:t>
            </a:r>
            <a:endParaRPr lang="it-IT" sz="2400" dirty="0">
              <a:solidFill>
                <a:srgbClr val="003257"/>
              </a:solidFill>
            </a:endParaRPr>
          </a:p>
        </p:txBody>
      </p:sp>
      <p:grpSp>
        <p:nvGrpSpPr>
          <p:cNvPr id="20" name="Gruppo 19"/>
          <p:cNvGrpSpPr/>
          <p:nvPr/>
        </p:nvGrpSpPr>
        <p:grpSpPr>
          <a:xfrm>
            <a:off x="687269" y="4667249"/>
            <a:ext cx="1457325" cy="1819275"/>
            <a:chOff x="0" y="0"/>
            <a:chExt cx="1457325" cy="1819275"/>
          </a:xfrm>
        </p:grpSpPr>
        <p:sp>
          <p:nvSpPr>
            <p:cNvPr id="21" name="CasellaDiTesto 142"/>
            <p:cNvSpPr txBox="1"/>
            <p:nvPr/>
          </p:nvSpPr>
          <p:spPr>
            <a:xfrm>
              <a:off x="542926" y="0"/>
              <a:ext cx="657224"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dirty="0" err="1" smtClean="0"/>
                <a:t>N</a:t>
              </a:r>
              <a:r>
                <a:rPr lang="it-IT" sz="1800" baseline="-25000" dirty="0" err="1" smtClean="0"/>
                <a:t>qd</a:t>
              </a:r>
              <a:endParaRPr lang="it-IT" sz="1800" baseline="-25000" dirty="0"/>
            </a:p>
          </p:txBody>
        </p:sp>
        <p:sp>
          <p:nvSpPr>
            <p:cNvPr id="22" name="CasellaDiTesto 143"/>
            <p:cNvSpPr txBox="1"/>
            <p:nvPr/>
          </p:nvSpPr>
          <p:spPr>
            <a:xfrm>
              <a:off x="1009651" y="609600"/>
              <a:ext cx="447674"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dirty="0" err="1" smtClean="0"/>
                <a:t>V</a:t>
              </a:r>
              <a:r>
                <a:rPr lang="it-IT" sz="1800" baseline="-25000" dirty="0" err="1" smtClean="0"/>
                <a:t>d</a:t>
              </a:r>
              <a:endParaRPr lang="it-IT" sz="1800" dirty="0"/>
            </a:p>
          </p:txBody>
        </p:sp>
        <p:grpSp>
          <p:nvGrpSpPr>
            <p:cNvPr id="23" name="Gruppo 22"/>
            <p:cNvGrpSpPr/>
            <p:nvPr/>
          </p:nvGrpSpPr>
          <p:grpSpPr>
            <a:xfrm>
              <a:off x="0" y="200025"/>
              <a:ext cx="1200150" cy="1619250"/>
              <a:chOff x="0" y="200025"/>
              <a:chExt cx="1200150" cy="1619250"/>
            </a:xfrm>
          </p:grpSpPr>
          <p:sp>
            <p:nvSpPr>
              <p:cNvPr id="24" name="Rettangolo 23"/>
              <p:cNvSpPr/>
              <p:nvPr/>
            </p:nvSpPr>
            <p:spPr>
              <a:xfrm>
                <a:off x="0" y="1457325"/>
                <a:ext cx="1200150" cy="36195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25" name="Rettangolo 24"/>
              <p:cNvSpPr/>
              <p:nvPr/>
            </p:nvSpPr>
            <p:spPr>
              <a:xfrm>
                <a:off x="419100" y="857250"/>
                <a:ext cx="381000" cy="6191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26" name="Connettore 2 25"/>
              <p:cNvCxnSpPr/>
              <p:nvPr/>
            </p:nvCxnSpPr>
            <p:spPr>
              <a:xfrm>
                <a:off x="600075" y="200025"/>
                <a:ext cx="0" cy="5810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ttore 2 26"/>
              <p:cNvCxnSpPr/>
              <p:nvPr/>
            </p:nvCxnSpPr>
            <p:spPr>
              <a:xfrm>
                <a:off x="190500" y="800100"/>
                <a:ext cx="84772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Freccia circolare in giù 27"/>
              <p:cNvSpPr/>
              <p:nvPr/>
            </p:nvSpPr>
            <p:spPr>
              <a:xfrm>
                <a:off x="438150" y="438150"/>
                <a:ext cx="361950" cy="200025"/>
              </a:xfrm>
              <a:prstGeom prst="curvedDownArrow">
                <a:avLst/>
              </a:prstGeom>
              <a:ln w="3175"/>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solidFill>
                    <a:schemeClr val="tx1"/>
                  </a:solidFill>
                </a:endParaRPr>
              </a:p>
            </p:txBody>
          </p:sp>
          <p:sp>
            <p:nvSpPr>
              <p:cNvPr id="29" name="CasellaDiTesto 144"/>
              <p:cNvSpPr txBox="1"/>
              <p:nvPr/>
            </p:nvSpPr>
            <p:spPr>
              <a:xfrm>
                <a:off x="733426" y="314325"/>
                <a:ext cx="466724"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dirty="0" smtClean="0"/>
                  <a:t>M</a:t>
                </a:r>
                <a:r>
                  <a:rPr lang="it-IT" sz="1800" baseline="-25000" dirty="0" smtClean="0"/>
                  <a:t>d</a:t>
                </a:r>
                <a:endParaRPr lang="it-IT" sz="1800" baseline="-25000" dirty="0"/>
              </a:p>
            </p:txBody>
          </p:sp>
        </p:grpSp>
      </p:grpSp>
      <p:sp>
        <p:nvSpPr>
          <p:cNvPr id="3" name="CasellaDiTesto 2"/>
          <p:cNvSpPr txBox="1"/>
          <p:nvPr/>
        </p:nvSpPr>
        <p:spPr>
          <a:xfrm>
            <a:off x="2544645" y="5189212"/>
            <a:ext cx="5456510" cy="1200329"/>
          </a:xfrm>
          <a:prstGeom prst="rect">
            <a:avLst/>
          </a:prstGeom>
          <a:noFill/>
        </p:spPr>
        <p:txBody>
          <a:bodyPr wrap="square" rtlCol="0">
            <a:spAutoFit/>
          </a:bodyPr>
          <a:lstStyle/>
          <a:p>
            <a:r>
              <a:rPr lang="it-IT" sz="2400" b="1" dirty="0" smtClean="0">
                <a:solidFill>
                  <a:srgbClr val="003300"/>
                </a:solidFill>
              </a:rPr>
              <a:t>Tale prescrizione, in contrasto con la gerarchia delle resistenze, ha lo scopo di non sovradimensionare le fondazioni</a:t>
            </a:r>
            <a:endParaRPr lang="it-IT" sz="2400" b="1" dirty="0">
              <a:solidFill>
                <a:srgbClr val="003300"/>
              </a:solidFill>
            </a:endParaRPr>
          </a:p>
        </p:txBody>
      </p:sp>
      <p:sp>
        <p:nvSpPr>
          <p:cNvPr id="30" name="CasellaDiTesto 29"/>
          <p:cNvSpPr txBox="1"/>
          <p:nvPr/>
        </p:nvSpPr>
        <p:spPr>
          <a:xfrm>
            <a:off x="5332049" y="4123"/>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1313453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95" y="16650"/>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32</a:t>
            </a:fld>
            <a:endParaRPr lang="it-IT" b="1" dirty="0">
              <a:solidFill>
                <a:schemeClr val="bg1"/>
              </a:solidFill>
              <a:latin typeface="Arial"/>
              <a:cs typeface="Arial"/>
            </a:endParaRPr>
          </a:p>
        </p:txBody>
      </p:sp>
      <p:sp>
        <p:nvSpPr>
          <p:cNvPr id="6" name="CasellaDiTesto 5"/>
          <p:cNvSpPr txBox="1"/>
          <p:nvPr/>
        </p:nvSpPr>
        <p:spPr>
          <a:xfrm>
            <a:off x="575459" y="1075452"/>
            <a:ext cx="8151201" cy="830997"/>
          </a:xfrm>
          <a:prstGeom prst="rect">
            <a:avLst/>
          </a:prstGeom>
          <a:solidFill>
            <a:schemeClr val="accent5">
              <a:lumMod val="20000"/>
              <a:lumOff val="80000"/>
            </a:schemeClr>
          </a:solidFill>
          <a:ln>
            <a:solidFill>
              <a:srgbClr val="003257"/>
            </a:solidFill>
          </a:ln>
        </p:spPr>
        <p:txBody>
          <a:bodyPr wrap="square" rtlCol="0">
            <a:spAutoFit/>
          </a:bodyPr>
          <a:lstStyle/>
          <a:p>
            <a:pPr>
              <a:spcAft>
                <a:spcPts val="1200"/>
              </a:spcAft>
            </a:pPr>
            <a:r>
              <a:rPr lang="it-IT" sz="2400" b="1" dirty="0" smtClean="0">
                <a:solidFill>
                  <a:srgbClr val="003053"/>
                </a:solidFill>
                <a:cs typeface="Arial"/>
              </a:rPr>
              <a:t>Le NTC 2018 (§ 7.2.5.) </a:t>
            </a:r>
            <a:r>
              <a:rPr lang="it-IT" sz="2400" b="1" dirty="0" smtClean="0">
                <a:solidFill>
                  <a:srgbClr val="C00000"/>
                </a:solidFill>
                <a:cs typeface="Arial"/>
              </a:rPr>
              <a:t>lasciano al Progettista la scelta </a:t>
            </a:r>
            <a:r>
              <a:rPr lang="it-IT" sz="2400" b="1" dirty="0" smtClean="0">
                <a:solidFill>
                  <a:srgbClr val="003053"/>
                </a:solidFill>
                <a:cs typeface="Arial"/>
              </a:rPr>
              <a:t>fra le tre combinazioni di azioni. </a:t>
            </a:r>
            <a:endParaRPr lang="it-IT" sz="2400" dirty="0">
              <a:solidFill>
                <a:srgbClr val="003257"/>
              </a:solidFill>
            </a:endParaRPr>
          </a:p>
        </p:txBody>
      </p:sp>
      <p:grpSp>
        <p:nvGrpSpPr>
          <p:cNvPr id="7" name="Gruppo 6"/>
          <p:cNvGrpSpPr/>
          <p:nvPr/>
        </p:nvGrpSpPr>
        <p:grpSpPr>
          <a:xfrm>
            <a:off x="987984" y="2482514"/>
            <a:ext cx="1581150" cy="1819275"/>
            <a:chOff x="0" y="0"/>
            <a:chExt cx="1581150" cy="1819275"/>
          </a:xfrm>
        </p:grpSpPr>
        <p:sp>
          <p:nvSpPr>
            <p:cNvPr id="8" name="CasellaDiTesto 142"/>
            <p:cNvSpPr txBox="1"/>
            <p:nvPr/>
          </p:nvSpPr>
          <p:spPr>
            <a:xfrm>
              <a:off x="542925" y="0"/>
              <a:ext cx="552449"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N</a:t>
              </a:r>
              <a:r>
                <a:rPr lang="it-IT" sz="1800" baseline="-25000"/>
                <a:t>qd</a:t>
              </a:r>
              <a:endParaRPr lang="it-IT" sz="1800"/>
            </a:p>
          </p:txBody>
        </p:sp>
        <p:sp>
          <p:nvSpPr>
            <p:cNvPr id="9" name="CasellaDiTesto 143"/>
            <p:cNvSpPr txBox="1"/>
            <p:nvPr/>
          </p:nvSpPr>
          <p:spPr>
            <a:xfrm>
              <a:off x="1009651" y="609600"/>
              <a:ext cx="571499"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V</a:t>
              </a:r>
              <a:r>
                <a:rPr lang="it-IT" sz="1800" baseline="-25000"/>
                <a:t>q=1</a:t>
              </a:r>
              <a:endParaRPr lang="it-IT" sz="1800"/>
            </a:p>
          </p:txBody>
        </p:sp>
        <p:grpSp>
          <p:nvGrpSpPr>
            <p:cNvPr id="13" name="Gruppo 12"/>
            <p:cNvGrpSpPr/>
            <p:nvPr/>
          </p:nvGrpSpPr>
          <p:grpSpPr>
            <a:xfrm>
              <a:off x="0" y="200025"/>
              <a:ext cx="1352550" cy="1619250"/>
              <a:chOff x="0" y="200025"/>
              <a:chExt cx="1352550" cy="1619250"/>
            </a:xfrm>
          </p:grpSpPr>
          <p:sp>
            <p:nvSpPr>
              <p:cNvPr id="14" name="Rettangolo 13"/>
              <p:cNvSpPr/>
              <p:nvPr/>
            </p:nvSpPr>
            <p:spPr>
              <a:xfrm>
                <a:off x="0" y="1457325"/>
                <a:ext cx="1200150" cy="36195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15" name="Rettangolo 14"/>
              <p:cNvSpPr/>
              <p:nvPr/>
            </p:nvSpPr>
            <p:spPr>
              <a:xfrm>
                <a:off x="419100" y="857250"/>
                <a:ext cx="381000" cy="6191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16" name="Connettore 2 15"/>
              <p:cNvCxnSpPr/>
              <p:nvPr/>
            </p:nvCxnSpPr>
            <p:spPr>
              <a:xfrm>
                <a:off x="600075" y="200025"/>
                <a:ext cx="0" cy="5810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ttore 2 16"/>
              <p:cNvCxnSpPr/>
              <p:nvPr/>
            </p:nvCxnSpPr>
            <p:spPr>
              <a:xfrm>
                <a:off x="190500" y="800100"/>
                <a:ext cx="84772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Freccia circolare in giù 17"/>
              <p:cNvSpPr/>
              <p:nvPr/>
            </p:nvSpPr>
            <p:spPr>
              <a:xfrm>
                <a:off x="438150" y="438150"/>
                <a:ext cx="361950" cy="200025"/>
              </a:xfrm>
              <a:prstGeom prst="curvedDownArrow">
                <a:avLst/>
              </a:prstGeom>
              <a:ln w="3175"/>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solidFill>
                    <a:schemeClr val="tx1"/>
                  </a:solidFill>
                </a:endParaRPr>
              </a:p>
            </p:txBody>
          </p:sp>
          <p:sp>
            <p:nvSpPr>
              <p:cNvPr id="19" name="CasellaDiTesto 144"/>
              <p:cNvSpPr txBox="1"/>
              <p:nvPr/>
            </p:nvSpPr>
            <p:spPr>
              <a:xfrm>
                <a:off x="733426" y="314325"/>
                <a:ext cx="619124"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M</a:t>
                </a:r>
                <a:r>
                  <a:rPr lang="it-IT" sz="1800" baseline="-25000"/>
                  <a:t>q=1</a:t>
                </a:r>
                <a:endParaRPr lang="it-IT" sz="1800"/>
              </a:p>
            </p:txBody>
          </p:sp>
        </p:grpSp>
      </p:grpSp>
      <p:grpSp>
        <p:nvGrpSpPr>
          <p:cNvPr id="20" name="Gruppo 19"/>
          <p:cNvGrpSpPr/>
          <p:nvPr/>
        </p:nvGrpSpPr>
        <p:grpSpPr>
          <a:xfrm>
            <a:off x="3729037" y="2463597"/>
            <a:ext cx="1619250" cy="1819275"/>
            <a:chOff x="0" y="0"/>
            <a:chExt cx="1619250" cy="1819275"/>
          </a:xfrm>
        </p:grpSpPr>
        <p:sp>
          <p:nvSpPr>
            <p:cNvPr id="21" name="CasellaDiTesto 151"/>
            <p:cNvSpPr txBox="1"/>
            <p:nvPr/>
          </p:nvSpPr>
          <p:spPr>
            <a:xfrm>
              <a:off x="542925" y="0"/>
              <a:ext cx="552449"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N</a:t>
              </a:r>
              <a:r>
                <a:rPr lang="it-IT" sz="1800" baseline="-25000"/>
                <a:t>qd</a:t>
              </a:r>
              <a:endParaRPr lang="it-IT" sz="1800"/>
            </a:p>
          </p:txBody>
        </p:sp>
        <p:sp>
          <p:nvSpPr>
            <p:cNvPr id="22" name="CasellaDiTesto 152"/>
            <p:cNvSpPr txBox="1"/>
            <p:nvPr/>
          </p:nvSpPr>
          <p:spPr>
            <a:xfrm>
              <a:off x="1009651" y="609600"/>
              <a:ext cx="609599"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V</a:t>
              </a:r>
              <a:r>
                <a:rPr lang="it-IT" sz="1800" baseline="-25000"/>
                <a:t>yd,e</a:t>
              </a:r>
              <a:endParaRPr lang="it-IT" sz="1800"/>
            </a:p>
          </p:txBody>
        </p:sp>
        <p:grpSp>
          <p:nvGrpSpPr>
            <p:cNvPr id="23" name="Gruppo 22"/>
            <p:cNvGrpSpPr/>
            <p:nvPr/>
          </p:nvGrpSpPr>
          <p:grpSpPr>
            <a:xfrm>
              <a:off x="0" y="200025"/>
              <a:ext cx="1266825" cy="1619250"/>
              <a:chOff x="0" y="200025"/>
              <a:chExt cx="1266825" cy="1619250"/>
            </a:xfrm>
          </p:grpSpPr>
          <p:sp>
            <p:nvSpPr>
              <p:cNvPr id="24" name="Rettangolo 23"/>
              <p:cNvSpPr/>
              <p:nvPr/>
            </p:nvSpPr>
            <p:spPr>
              <a:xfrm>
                <a:off x="0" y="1457325"/>
                <a:ext cx="1200150" cy="36195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25" name="Rettangolo 24"/>
              <p:cNvSpPr/>
              <p:nvPr/>
            </p:nvSpPr>
            <p:spPr>
              <a:xfrm>
                <a:off x="419100" y="857250"/>
                <a:ext cx="381000" cy="6191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26" name="Connettore 2 25"/>
              <p:cNvCxnSpPr/>
              <p:nvPr/>
            </p:nvCxnSpPr>
            <p:spPr>
              <a:xfrm>
                <a:off x="600075" y="200025"/>
                <a:ext cx="0" cy="5810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ttore 2 26"/>
              <p:cNvCxnSpPr/>
              <p:nvPr/>
            </p:nvCxnSpPr>
            <p:spPr>
              <a:xfrm>
                <a:off x="190500" y="800100"/>
                <a:ext cx="84772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Freccia circolare in giù 27"/>
              <p:cNvSpPr/>
              <p:nvPr/>
            </p:nvSpPr>
            <p:spPr>
              <a:xfrm>
                <a:off x="438150" y="438150"/>
                <a:ext cx="361950" cy="200025"/>
              </a:xfrm>
              <a:prstGeom prst="curvedDownArrow">
                <a:avLst/>
              </a:prstGeom>
              <a:ln w="3175"/>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solidFill>
                    <a:schemeClr val="tx1"/>
                  </a:solidFill>
                </a:endParaRPr>
              </a:p>
            </p:txBody>
          </p:sp>
          <p:sp>
            <p:nvSpPr>
              <p:cNvPr id="29" name="CasellaDiTesto 159"/>
              <p:cNvSpPr txBox="1"/>
              <p:nvPr/>
            </p:nvSpPr>
            <p:spPr>
              <a:xfrm>
                <a:off x="733426" y="314325"/>
                <a:ext cx="533399"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M</a:t>
                </a:r>
                <a:r>
                  <a:rPr lang="it-IT" sz="1800" baseline="-25000"/>
                  <a:t>yd</a:t>
                </a:r>
                <a:endParaRPr lang="it-IT" sz="1800"/>
              </a:p>
            </p:txBody>
          </p:sp>
        </p:grpSp>
      </p:grpSp>
      <p:grpSp>
        <p:nvGrpSpPr>
          <p:cNvPr id="30" name="Gruppo 29"/>
          <p:cNvGrpSpPr/>
          <p:nvPr/>
        </p:nvGrpSpPr>
        <p:grpSpPr>
          <a:xfrm>
            <a:off x="6465093" y="2478343"/>
            <a:ext cx="1562100" cy="1819275"/>
            <a:chOff x="0" y="0"/>
            <a:chExt cx="1562100" cy="1819275"/>
          </a:xfrm>
        </p:grpSpPr>
        <p:sp>
          <p:nvSpPr>
            <p:cNvPr id="31" name="CasellaDiTesto 161"/>
            <p:cNvSpPr txBox="1"/>
            <p:nvPr/>
          </p:nvSpPr>
          <p:spPr>
            <a:xfrm>
              <a:off x="542925" y="0"/>
              <a:ext cx="552449"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a:t>N</a:t>
              </a:r>
              <a:r>
                <a:rPr lang="it-IT" sz="1800" baseline="-25000"/>
                <a:t>qd</a:t>
              </a:r>
              <a:endParaRPr lang="it-IT" sz="1800"/>
            </a:p>
          </p:txBody>
        </p:sp>
        <p:grpSp>
          <p:nvGrpSpPr>
            <p:cNvPr id="32" name="Gruppo 31"/>
            <p:cNvGrpSpPr/>
            <p:nvPr/>
          </p:nvGrpSpPr>
          <p:grpSpPr>
            <a:xfrm>
              <a:off x="0" y="200025"/>
              <a:ext cx="1562100" cy="1619250"/>
              <a:chOff x="0" y="200025"/>
              <a:chExt cx="1562100" cy="1619250"/>
            </a:xfrm>
          </p:grpSpPr>
          <p:sp>
            <p:nvSpPr>
              <p:cNvPr id="33" name="Rettangolo 32"/>
              <p:cNvSpPr/>
              <p:nvPr/>
            </p:nvSpPr>
            <p:spPr>
              <a:xfrm>
                <a:off x="0" y="1457325"/>
                <a:ext cx="1200150" cy="36195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sp>
            <p:nvSpPr>
              <p:cNvPr id="34" name="Rettangolo 33"/>
              <p:cNvSpPr/>
              <p:nvPr/>
            </p:nvSpPr>
            <p:spPr>
              <a:xfrm>
                <a:off x="419100" y="857250"/>
                <a:ext cx="381000" cy="6191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p>
            </p:txBody>
          </p:sp>
          <p:cxnSp>
            <p:nvCxnSpPr>
              <p:cNvPr id="35" name="Connettore 2 34"/>
              <p:cNvCxnSpPr/>
              <p:nvPr/>
            </p:nvCxnSpPr>
            <p:spPr>
              <a:xfrm>
                <a:off x="600075" y="200025"/>
                <a:ext cx="0" cy="5810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ttore 2 35"/>
              <p:cNvCxnSpPr/>
              <p:nvPr/>
            </p:nvCxnSpPr>
            <p:spPr>
              <a:xfrm>
                <a:off x="190500" y="800100"/>
                <a:ext cx="84772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Freccia circolare in giù 36"/>
              <p:cNvSpPr/>
              <p:nvPr/>
            </p:nvSpPr>
            <p:spPr>
              <a:xfrm>
                <a:off x="438150" y="438150"/>
                <a:ext cx="361950" cy="200025"/>
              </a:xfrm>
              <a:prstGeom prst="curvedDownArrow">
                <a:avLst/>
              </a:prstGeom>
              <a:ln w="3175"/>
            </p:spPr>
            <p:style>
              <a:lnRef idx="2">
                <a:schemeClr val="dk1">
                  <a:shade val="50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it-IT" sz="1100">
                  <a:solidFill>
                    <a:schemeClr val="tx1"/>
                  </a:solidFill>
                </a:endParaRPr>
              </a:p>
            </p:txBody>
          </p:sp>
          <p:sp>
            <p:nvSpPr>
              <p:cNvPr id="38" name="CasellaDiTesto 169"/>
              <p:cNvSpPr txBox="1"/>
              <p:nvPr/>
            </p:nvSpPr>
            <p:spPr>
              <a:xfrm>
                <a:off x="733426" y="314325"/>
                <a:ext cx="828674" cy="3524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it-IT" sz="1800" baseline="0">
                    <a:latin typeface="Symbol" panose="05050102010706020507" pitchFamily="18" charset="2"/>
                  </a:rPr>
                  <a:t>g</a:t>
                </a:r>
                <a:r>
                  <a:rPr lang="it-IT" sz="1800" baseline="-25000">
                    <a:latin typeface="+mn-lt"/>
                  </a:rPr>
                  <a:t>RD</a:t>
                </a:r>
                <a:r>
                  <a:rPr lang="it-IT" sz="1800" baseline="0"/>
                  <a:t>M</a:t>
                </a:r>
                <a:r>
                  <a:rPr lang="it-IT" sz="1800" baseline="-25000"/>
                  <a:t>qd</a:t>
                </a:r>
              </a:p>
            </p:txBody>
          </p:sp>
        </p:grpSp>
      </p:grpSp>
      <p:sp>
        <p:nvSpPr>
          <p:cNvPr id="3" name="CasellaDiTesto 2"/>
          <p:cNvSpPr txBox="1"/>
          <p:nvPr/>
        </p:nvSpPr>
        <p:spPr>
          <a:xfrm>
            <a:off x="566376" y="4386779"/>
            <a:ext cx="2310068" cy="1569660"/>
          </a:xfrm>
          <a:prstGeom prst="rect">
            <a:avLst/>
          </a:prstGeom>
          <a:solidFill>
            <a:schemeClr val="accent1">
              <a:lumMod val="20000"/>
              <a:lumOff val="80000"/>
            </a:schemeClr>
          </a:solidFill>
        </p:spPr>
        <p:txBody>
          <a:bodyPr wrap="square" rtlCol="0">
            <a:spAutoFit/>
          </a:bodyPr>
          <a:lstStyle/>
          <a:p>
            <a:r>
              <a:rPr lang="it-IT" sz="2400" dirty="0" smtClean="0">
                <a:solidFill>
                  <a:srgbClr val="003257"/>
                </a:solidFill>
              </a:rPr>
              <a:t>Sollecitazioni da analisi strutturale non dissipativa (q=1)</a:t>
            </a:r>
            <a:endParaRPr lang="it-IT" sz="2400" dirty="0">
              <a:solidFill>
                <a:srgbClr val="003257"/>
              </a:solidFill>
            </a:endParaRPr>
          </a:p>
        </p:txBody>
      </p:sp>
      <p:sp>
        <p:nvSpPr>
          <p:cNvPr id="39" name="CasellaDiTesto 38"/>
          <p:cNvSpPr txBox="1"/>
          <p:nvPr/>
        </p:nvSpPr>
        <p:spPr>
          <a:xfrm>
            <a:off x="3174078" y="4359853"/>
            <a:ext cx="2619848" cy="2308324"/>
          </a:xfrm>
          <a:prstGeom prst="rect">
            <a:avLst/>
          </a:prstGeom>
          <a:solidFill>
            <a:schemeClr val="accent1">
              <a:lumMod val="20000"/>
              <a:lumOff val="80000"/>
            </a:schemeClr>
          </a:solidFill>
        </p:spPr>
        <p:txBody>
          <a:bodyPr wrap="square" rtlCol="0">
            <a:spAutoFit/>
          </a:bodyPr>
          <a:lstStyle/>
          <a:p>
            <a:r>
              <a:rPr lang="it-IT" sz="2400" dirty="0" smtClean="0">
                <a:solidFill>
                  <a:srgbClr val="003257"/>
                </a:solidFill>
              </a:rPr>
              <a:t>Sollecitazioni da resistenza a flessione degli elementi strutturali sovrastanti (taglio da equilibrio)</a:t>
            </a:r>
            <a:endParaRPr lang="it-IT" sz="2400" dirty="0">
              <a:solidFill>
                <a:srgbClr val="003257"/>
              </a:solidFill>
            </a:endParaRPr>
          </a:p>
        </p:txBody>
      </p:sp>
      <p:sp>
        <p:nvSpPr>
          <p:cNvPr id="40" name="CasellaDiTesto 39"/>
          <p:cNvSpPr txBox="1"/>
          <p:nvPr/>
        </p:nvSpPr>
        <p:spPr>
          <a:xfrm>
            <a:off x="6073965" y="4365765"/>
            <a:ext cx="2619848" cy="1938992"/>
          </a:xfrm>
          <a:prstGeom prst="rect">
            <a:avLst/>
          </a:prstGeom>
          <a:solidFill>
            <a:schemeClr val="accent1">
              <a:lumMod val="20000"/>
              <a:lumOff val="80000"/>
            </a:schemeClr>
          </a:solidFill>
        </p:spPr>
        <p:txBody>
          <a:bodyPr wrap="square" rtlCol="0">
            <a:spAutoFit/>
          </a:bodyPr>
          <a:lstStyle/>
          <a:p>
            <a:r>
              <a:rPr lang="it-IT" sz="2400" dirty="0" smtClean="0">
                <a:solidFill>
                  <a:srgbClr val="003257"/>
                </a:solidFill>
              </a:rPr>
              <a:t>Sollecitazioni da analisi strutturale dissipativa (q&gt;1) e coefficienti di amplificazione </a:t>
            </a:r>
            <a:r>
              <a:rPr lang="it-IT" sz="2400" dirty="0" err="1" smtClean="0">
                <a:solidFill>
                  <a:srgbClr val="003257"/>
                </a:solidFill>
                <a:latin typeface="Symbol" panose="05050102010706020507" pitchFamily="18" charset="2"/>
              </a:rPr>
              <a:t>g</a:t>
            </a:r>
            <a:r>
              <a:rPr lang="it-IT" sz="2400" baseline="-25000" dirty="0" err="1" smtClean="0">
                <a:solidFill>
                  <a:srgbClr val="003257"/>
                </a:solidFill>
              </a:rPr>
              <a:t>RD</a:t>
            </a:r>
            <a:r>
              <a:rPr lang="it-IT" sz="2400" dirty="0" smtClean="0">
                <a:solidFill>
                  <a:srgbClr val="003257"/>
                </a:solidFill>
              </a:rPr>
              <a:t> </a:t>
            </a:r>
            <a:endParaRPr lang="it-IT" sz="2400" baseline="-25000" dirty="0">
              <a:solidFill>
                <a:srgbClr val="003257"/>
              </a:solidFill>
            </a:endParaRPr>
          </a:p>
        </p:txBody>
      </p:sp>
      <p:sp>
        <p:nvSpPr>
          <p:cNvPr id="42" name="CasellaDiTesto 41"/>
          <p:cNvSpPr txBox="1"/>
          <p:nvPr/>
        </p:nvSpPr>
        <p:spPr>
          <a:xfrm>
            <a:off x="5332049" y="22977"/>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1786594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95" y="16650"/>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33</a:t>
            </a:fld>
            <a:endParaRPr lang="it-IT" b="1" dirty="0">
              <a:solidFill>
                <a:schemeClr val="bg1"/>
              </a:solidFill>
              <a:latin typeface="Arial"/>
              <a:cs typeface="Arial"/>
            </a:endParaRPr>
          </a:p>
        </p:txBody>
      </p:sp>
      <p:sp>
        <p:nvSpPr>
          <p:cNvPr id="6" name="CasellaDiTesto 5"/>
          <p:cNvSpPr txBox="1"/>
          <p:nvPr/>
        </p:nvSpPr>
        <p:spPr>
          <a:xfrm>
            <a:off x="575459" y="952904"/>
            <a:ext cx="8151201" cy="461665"/>
          </a:xfrm>
          <a:prstGeom prst="rect">
            <a:avLst/>
          </a:prstGeom>
          <a:noFill/>
          <a:ln>
            <a:noFill/>
          </a:ln>
        </p:spPr>
        <p:txBody>
          <a:bodyPr wrap="square" rtlCol="0">
            <a:spAutoFit/>
          </a:bodyPr>
          <a:lstStyle/>
          <a:p>
            <a:pPr>
              <a:spcAft>
                <a:spcPts val="1200"/>
              </a:spcAft>
            </a:pPr>
            <a:r>
              <a:rPr lang="it-IT" sz="2400" b="1" dirty="0" smtClean="0">
                <a:solidFill>
                  <a:srgbClr val="003053"/>
                </a:solidFill>
                <a:cs typeface="Arial"/>
              </a:rPr>
              <a:t>§ 7.11.1 REQUISITI NEI CONFRONTI DEGLI STATI LIMITE</a:t>
            </a:r>
            <a:endParaRPr lang="it-IT" sz="2400" dirty="0">
              <a:solidFill>
                <a:srgbClr val="003257"/>
              </a:solidFill>
            </a:endParaRPr>
          </a:p>
        </p:txBody>
      </p:sp>
      <p:sp>
        <p:nvSpPr>
          <p:cNvPr id="42" name="CasellaDiTesto 41"/>
          <p:cNvSpPr txBox="1"/>
          <p:nvPr/>
        </p:nvSpPr>
        <p:spPr>
          <a:xfrm>
            <a:off x="5332049" y="22977"/>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
        <p:nvSpPr>
          <p:cNvPr id="41" name="CasellaDiTesto 40"/>
          <p:cNvSpPr txBox="1"/>
          <p:nvPr/>
        </p:nvSpPr>
        <p:spPr>
          <a:xfrm>
            <a:off x="575457" y="1589874"/>
            <a:ext cx="1507865" cy="461665"/>
          </a:xfrm>
          <a:prstGeom prst="rect">
            <a:avLst/>
          </a:prstGeom>
          <a:solidFill>
            <a:srgbClr val="FF9900"/>
          </a:solidFill>
          <a:ln>
            <a:solidFill>
              <a:srgbClr val="003053"/>
            </a:solidFill>
          </a:ln>
        </p:spPr>
        <p:txBody>
          <a:bodyPr wrap="square" rtlCol="0">
            <a:spAutoFit/>
          </a:bodyPr>
          <a:lstStyle/>
          <a:p>
            <a:pPr>
              <a:spcAft>
                <a:spcPts val="1200"/>
              </a:spcAft>
            </a:pPr>
            <a:r>
              <a:rPr lang="it-IT" sz="2400" b="1" dirty="0" smtClean="0">
                <a:solidFill>
                  <a:srgbClr val="003053"/>
                </a:solidFill>
                <a:cs typeface="Arial"/>
              </a:rPr>
              <a:t>NTC 2008 </a:t>
            </a:r>
            <a:endParaRPr lang="it-IT" sz="2400" dirty="0">
              <a:solidFill>
                <a:srgbClr val="003257"/>
              </a:solidFill>
            </a:endParaRPr>
          </a:p>
        </p:txBody>
      </p:sp>
      <p:sp>
        <p:nvSpPr>
          <p:cNvPr id="4" name="CasellaDiTesto 3"/>
          <p:cNvSpPr txBox="1"/>
          <p:nvPr/>
        </p:nvSpPr>
        <p:spPr>
          <a:xfrm>
            <a:off x="575457" y="2037001"/>
            <a:ext cx="8151201" cy="1323439"/>
          </a:xfrm>
          <a:prstGeom prst="rect">
            <a:avLst/>
          </a:prstGeom>
          <a:solidFill>
            <a:srgbClr val="FF9900"/>
          </a:solidFill>
          <a:ln>
            <a:solidFill>
              <a:srgbClr val="003300"/>
            </a:solidFill>
          </a:ln>
        </p:spPr>
        <p:txBody>
          <a:bodyPr wrap="square" rtlCol="0">
            <a:spAutoFit/>
          </a:bodyPr>
          <a:lstStyle/>
          <a:p>
            <a:r>
              <a:rPr lang="it-IT" sz="2000" dirty="0">
                <a:solidFill>
                  <a:srgbClr val="003053"/>
                </a:solidFill>
              </a:rPr>
              <a:t>Le verifiche agli stati limite ultimi </a:t>
            </a:r>
            <a:r>
              <a:rPr lang="it-IT" sz="2000" dirty="0" smtClean="0">
                <a:solidFill>
                  <a:srgbClr val="003053"/>
                </a:solidFill>
              </a:rPr>
              <a:t>(delle Opere e Sistemi geotecnici) devono </a:t>
            </a:r>
            <a:r>
              <a:rPr lang="it-IT" sz="2000" dirty="0">
                <a:solidFill>
                  <a:srgbClr val="003053"/>
                </a:solidFill>
              </a:rPr>
              <a:t>essere effettuate ponendo pari all’unità i </a:t>
            </a:r>
            <a:r>
              <a:rPr lang="it-IT" sz="2000" dirty="0" smtClean="0">
                <a:solidFill>
                  <a:srgbClr val="003053"/>
                </a:solidFill>
              </a:rPr>
              <a:t>coefficienti parziali </a:t>
            </a:r>
            <a:r>
              <a:rPr lang="it-IT" sz="2000" dirty="0">
                <a:solidFill>
                  <a:srgbClr val="003053"/>
                </a:solidFill>
              </a:rPr>
              <a:t>sulle azioni e impiegando i parametri geotecnici e le resistenze di </a:t>
            </a:r>
            <a:r>
              <a:rPr lang="it-IT" sz="2000" dirty="0" smtClean="0">
                <a:solidFill>
                  <a:srgbClr val="003053"/>
                </a:solidFill>
              </a:rPr>
              <a:t>progetto</a:t>
            </a:r>
            <a:r>
              <a:rPr lang="it-IT" sz="2000" dirty="0">
                <a:solidFill>
                  <a:srgbClr val="003053"/>
                </a:solidFill>
              </a:rPr>
              <a:t>, con i valori </a:t>
            </a:r>
            <a:r>
              <a:rPr lang="it-IT" sz="2000" dirty="0" smtClean="0">
                <a:solidFill>
                  <a:srgbClr val="003053"/>
                </a:solidFill>
              </a:rPr>
              <a:t>dei coefficienti </a:t>
            </a:r>
            <a:r>
              <a:rPr lang="it-IT" sz="2000" dirty="0">
                <a:solidFill>
                  <a:srgbClr val="003053"/>
                </a:solidFill>
              </a:rPr>
              <a:t>parziali indicati nel Cap. 6.</a:t>
            </a:r>
          </a:p>
        </p:txBody>
      </p:sp>
      <p:sp>
        <p:nvSpPr>
          <p:cNvPr id="43" name="CasellaDiTesto 42"/>
          <p:cNvSpPr txBox="1"/>
          <p:nvPr/>
        </p:nvSpPr>
        <p:spPr>
          <a:xfrm>
            <a:off x="575458" y="3582056"/>
            <a:ext cx="1507865" cy="461665"/>
          </a:xfrm>
          <a:prstGeom prst="rect">
            <a:avLst/>
          </a:prstGeom>
          <a:solidFill>
            <a:schemeClr val="accent5">
              <a:lumMod val="20000"/>
              <a:lumOff val="80000"/>
            </a:schemeClr>
          </a:solidFill>
          <a:ln>
            <a:solidFill>
              <a:srgbClr val="003053"/>
            </a:solidFill>
          </a:ln>
        </p:spPr>
        <p:txBody>
          <a:bodyPr wrap="square" rtlCol="0">
            <a:spAutoFit/>
          </a:bodyPr>
          <a:lstStyle/>
          <a:p>
            <a:pPr>
              <a:spcAft>
                <a:spcPts val="1200"/>
              </a:spcAft>
            </a:pPr>
            <a:r>
              <a:rPr lang="it-IT" sz="2400" b="1" dirty="0" smtClean="0">
                <a:solidFill>
                  <a:srgbClr val="003053"/>
                </a:solidFill>
                <a:cs typeface="Arial"/>
              </a:rPr>
              <a:t>NTC 2018 </a:t>
            </a:r>
            <a:endParaRPr lang="it-IT" sz="2400" dirty="0">
              <a:solidFill>
                <a:srgbClr val="003257"/>
              </a:solidFill>
            </a:endParaRPr>
          </a:p>
        </p:txBody>
      </p:sp>
      <p:sp>
        <p:nvSpPr>
          <p:cNvPr id="44" name="CasellaDiTesto 43"/>
          <p:cNvSpPr txBox="1"/>
          <p:nvPr/>
        </p:nvSpPr>
        <p:spPr>
          <a:xfrm>
            <a:off x="575458" y="4025288"/>
            <a:ext cx="8151201" cy="1631216"/>
          </a:xfrm>
          <a:prstGeom prst="rect">
            <a:avLst/>
          </a:prstGeom>
          <a:solidFill>
            <a:schemeClr val="accent5">
              <a:lumMod val="20000"/>
              <a:lumOff val="80000"/>
            </a:schemeClr>
          </a:solidFill>
          <a:ln>
            <a:solidFill>
              <a:srgbClr val="003053"/>
            </a:solidFill>
          </a:ln>
        </p:spPr>
        <p:txBody>
          <a:bodyPr wrap="square" rtlCol="0">
            <a:spAutoFit/>
          </a:bodyPr>
          <a:lstStyle/>
          <a:p>
            <a:r>
              <a:rPr lang="it-IT" sz="2000" dirty="0">
                <a:solidFill>
                  <a:srgbClr val="003053"/>
                </a:solidFill>
              </a:rPr>
              <a:t>Le verifiche degli stati limite ultimi in presenza di azioni sismiche devono essere eseguite ponendo pari a 1 i coefficienti </a:t>
            </a:r>
            <a:r>
              <a:rPr lang="it-IT" sz="2000" dirty="0" smtClean="0">
                <a:solidFill>
                  <a:srgbClr val="003053"/>
                </a:solidFill>
              </a:rPr>
              <a:t>parziali sulle </a:t>
            </a:r>
            <a:r>
              <a:rPr lang="it-IT" sz="2000" dirty="0">
                <a:solidFill>
                  <a:srgbClr val="003053"/>
                </a:solidFill>
              </a:rPr>
              <a:t>azioni </a:t>
            </a:r>
            <a:r>
              <a:rPr lang="it-IT" sz="2000" u="sng" dirty="0">
                <a:solidFill>
                  <a:srgbClr val="003053"/>
                </a:solidFill>
              </a:rPr>
              <a:t>e sui parametri geotecnici</a:t>
            </a:r>
            <a:r>
              <a:rPr lang="it-IT" sz="2000" dirty="0">
                <a:solidFill>
                  <a:srgbClr val="003053"/>
                </a:solidFill>
              </a:rPr>
              <a:t> e impiegando le resistenze di progetto, con i coefficienti parziali </a:t>
            </a:r>
            <a:r>
              <a:rPr lang="it-IT" sz="2000" dirty="0" err="1" smtClean="0">
                <a:solidFill>
                  <a:srgbClr val="003053"/>
                </a:solidFill>
                <a:latin typeface="Symbol" panose="05050102010706020507" pitchFamily="18" charset="2"/>
              </a:rPr>
              <a:t>g</a:t>
            </a:r>
            <a:r>
              <a:rPr lang="it-IT" sz="2000" baseline="-25000" dirty="0" err="1" smtClean="0">
                <a:solidFill>
                  <a:srgbClr val="003053"/>
                </a:solidFill>
              </a:rPr>
              <a:t>R</a:t>
            </a:r>
            <a:r>
              <a:rPr lang="it-IT" sz="2000" dirty="0" smtClean="0">
                <a:solidFill>
                  <a:srgbClr val="003053"/>
                </a:solidFill>
              </a:rPr>
              <a:t> </a:t>
            </a:r>
            <a:r>
              <a:rPr lang="it-IT" sz="2000" dirty="0">
                <a:solidFill>
                  <a:srgbClr val="003053"/>
                </a:solidFill>
              </a:rPr>
              <a:t>indicati nel </a:t>
            </a:r>
            <a:r>
              <a:rPr lang="it-IT" sz="2000" dirty="0" smtClean="0">
                <a:solidFill>
                  <a:srgbClr val="003053"/>
                </a:solidFill>
              </a:rPr>
              <a:t>presente Capitolo 7, </a:t>
            </a:r>
            <a:r>
              <a:rPr lang="it-IT" sz="2000" dirty="0">
                <a:solidFill>
                  <a:srgbClr val="003053"/>
                </a:solidFill>
              </a:rPr>
              <a:t>oppure con i </a:t>
            </a:r>
            <a:r>
              <a:rPr lang="it-IT" sz="2000" dirty="0" err="1">
                <a:solidFill>
                  <a:srgbClr val="003053"/>
                </a:solidFill>
                <a:latin typeface="Symbol" panose="05050102010706020507" pitchFamily="18" charset="2"/>
              </a:rPr>
              <a:t>g</a:t>
            </a:r>
            <a:r>
              <a:rPr lang="it-IT" sz="2000" baseline="-25000" dirty="0" err="1">
                <a:solidFill>
                  <a:srgbClr val="003053"/>
                </a:solidFill>
              </a:rPr>
              <a:t>R</a:t>
            </a:r>
            <a:r>
              <a:rPr lang="it-IT" sz="2000" baseline="-25000" dirty="0">
                <a:solidFill>
                  <a:srgbClr val="003053"/>
                </a:solidFill>
              </a:rPr>
              <a:t> </a:t>
            </a:r>
            <a:r>
              <a:rPr lang="it-IT" sz="2000" dirty="0" smtClean="0">
                <a:solidFill>
                  <a:srgbClr val="003053"/>
                </a:solidFill>
              </a:rPr>
              <a:t> </a:t>
            </a:r>
            <a:r>
              <a:rPr lang="it-IT" sz="2000" dirty="0">
                <a:solidFill>
                  <a:srgbClr val="003053"/>
                </a:solidFill>
              </a:rPr>
              <a:t>indicati nel Capitolo 6 laddove non espressamente specificato</a:t>
            </a:r>
          </a:p>
        </p:txBody>
      </p:sp>
    </p:spTree>
    <p:extLst>
      <p:ext uri="{BB962C8B-B14F-4D97-AF65-F5344CB8AC3E}">
        <p14:creationId xmlns:p14="http://schemas.microsoft.com/office/powerpoint/2010/main" val="184411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82"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34</a:t>
            </a:fld>
            <a:endParaRPr lang="it-IT" b="1" dirty="0">
              <a:solidFill>
                <a:schemeClr val="bg1"/>
              </a:solidFill>
              <a:latin typeface="Arial"/>
              <a:cs typeface="Arial"/>
            </a:endParaRPr>
          </a:p>
        </p:txBody>
      </p:sp>
      <p:sp>
        <p:nvSpPr>
          <p:cNvPr id="6" name="CasellaDiTesto 5"/>
          <p:cNvSpPr txBox="1"/>
          <p:nvPr/>
        </p:nvSpPr>
        <p:spPr>
          <a:xfrm>
            <a:off x="709255" y="863834"/>
            <a:ext cx="8151201" cy="830997"/>
          </a:xfrm>
          <a:prstGeom prst="rect">
            <a:avLst/>
          </a:prstGeom>
          <a:noFill/>
          <a:ln>
            <a:noFill/>
          </a:ln>
        </p:spPr>
        <p:txBody>
          <a:bodyPr wrap="square" rtlCol="0">
            <a:spAutoFit/>
          </a:bodyPr>
          <a:lstStyle/>
          <a:p>
            <a:pPr marL="361950" indent="-361950">
              <a:spcAft>
                <a:spcPts val="1200"/>
              </a:spcAft>
            </a:pPr>
            <a:r>
              <a:rPr lang="it-IT" sz="2400" b="1" dirty="0" smtClean="0">
                <a:solidFill>
                  <a:srgbClr val="003053"/>
                </a:solidFill>
                <a:cs typeface="Arial"/>
              </a:rPr>
              <a:t>Effetto delle azioni inerziali del terreno sul carico limite ultimo (SLV) di fondazioni superficiali (§ 7.11.5.3.1) </a:t>
            </a:r>
            <a:endParaRPr lang="it-IT" sz="2400" dirty="0">
              <a:solidFill>
                <a:srgbClr val="003053"/>
              </a:solidFill>
            </a:endParaRPr>
          </a:p>
        </p:txBody>
      </p:sp>
      <p:pic>
        <p:nvPicPr>
          <p:cNvPr id="5" name="Immagine 4"/>
          <p:cNvPicPr>
            <a:picLocks noChangeAspect="1"/>
          </p:cNvPicPr>
          <p:nvPr/>
        </p:nvPicPr>
        <p:blipFill>
          <a:blip r:embed="rId4"/>
          <a:stretch>
            <a:fillRect/>
          </a:stretch>
        </p:blipFill>
        <p:spPr>
          <a:xfrm>
            <a:off x="709255" y="1905111"/>
            <a:ext cx="4576500" cy="1583888"/>
          </a:xfrm>
          <a:prstGeom prst="rect">
            <a:avLst/>
          </a:prstGeom>
        </p:spPr>
      </p:pic>
      <p:sp>
        <p:nvSpPr>
          <p:cNvPr id="7" name="CasellaDiTesto 6"/>
          <p:cNvSpPr txBox="1"/>
          <p:nvPr/>
        </p:nvSpPr>
        <p:spPr>
          <a:xfrm>
            <a:off x="5276663" y="1840519"/>
            <a:ext cx="3408058" cy="1631216"/>
          </a:xfrm>
          <a:prstGeom prst="rect">
            <a:avLst/>
          </a:prstGeom>
          <a:noFill/>
        </p:spPr>
        <p:txBody>
          <a:bodyPr wrap="square" rtlCol="0">
            <a:spAutoFit/>
          </a:bodyPr>
          <a:lstStyle/>
          <a:p>
            <a:r>
              <a:rPr lang="it-IT" sz="2000" dirty="0" smtClean="0">
                <a:solidFill>
                  <a:srgbClr val="003257"/>
                </a:solidFill>
              </a:rPr>
              <a:t>Esistono metodi pseudo-statici affidabili per tenere conto di tale effetto. Ad es.</a:t>
            </a:r>
          </a:p>
          <a:p>
            <a:r>
              <a:rPr lang="it-IT" sz="2000" dirty="0" smtClean="0">
                <a:solidFill>
                  <a:srgbClr val="003257"/>
                </a:solidFill>
              </a:rPr>
              <a:t>Richards, </a:t>
            </a:r>
            <a:r>
              <a:rPr lang="it-IT" sz="2000" dirty="0" err="1" smtClean="0">
                <a:solidFill>
                  <a:srgbClr val="003257"/>
                </a:solidFill>
              </a:rPr>
              <a:t>Elms</a:t>
            </a:r>
            <a:r>
              <a:rPr lang="it-IT" sz="2000" dirty="0" smtClean="0">
                <a:solidFill>
                  <a:srgbClr val="003257"/>
                </a:solidFill>
              </a:rPr>
              <a:t> e </a:t>
            </a:r>
            <a:r>
              <a:rPr lang="it-IT" sz="2000" dirty="0" err="1" smtClean="0">
                <a:solidFill>
                  <a:srgbClr val="003257"/>
                </a:solidFill>
              </a:rPr>
              <a:t>Budhu</a:t>
            </a:r>
            <a:r>
              <a:rPr lang="it-IT" sz="2000" dirty="0" smtClean="0">
                <a:solidFill>
                  <a:srgbClr val="003257"/>
                </a:solidFill>
              </a:rPr>
              <a:t> (1993)</a:t>
            </a:r>
          </a:p>
          <a:p>
            <a:r>
              <a:rPr lang="it-IT" sz="2000" dirty="0" smtClean="0">
                <a:solidFill>
                  <a:srgbClr val="003257"/>
                </a:solidFill>
              </a:rPr>
              <a:t>Paolucci e </a:t>
            </a:r>
            <a:r>
              <a:rPr lang="it-IT" sz="2000" dirty="0" err="1" smtClean="0">
                <a:solidFill>
                  <a:srgbClr val="003257"/>
                </a:solidFill>
              </a:rPr>
              <a:t>Pecker</a:t>
            </a:r>
            <a:r>
              <a:rPr lang="it-IT" sz="2000" dirty="0" smtClean="0">
                <a:solidFill>
                  <a:srgbClr val="003257"/>
                </a:solidFill>
              </a:rPr>
              <a:t> (1997) </a:t>
            </a:r>
          </a:p>
        </p:txBody>
      </p:sp>
      <p:pic>
        <p:nvPicPr>
          <p:cNvPr id="1026" name="Picture 2" descr="figura 2"/>
          <p:cNvPicPr>
            <a:picLocks noChangeAspect="1" noChangeArrowheads="1"/>
          </p:cNvPicPr>
          <p:nvPr/>
        </p:nvPicPr>
        <p:blipFill>
          <a:blip r:embed="rId5">
            <a:extLst>
              <a:ext uri="{28A0092B-C50C-407E-A947-70E740481C1C}">
                <a14:useLocalDpi xmlns:a14="http://schemas.microsoft.com/office/drawing/2010/main" val="0"/>
              </a:ext>
            </a:extLst>
          </a:blip>
          <a:srcRect l="10672" t="10139"/>
          <a:stretch>
            <a:fillRect/>
          </a:stretch>
        </p:blipFill>
        <p:spPr bwMode="auto">
          <a:xfrm>
            <a:off x="129324" y="3571067"/>
            <a:ext cx="48101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35010" y="3732638"/>
            <a:ext cx="4147200" cy="19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sellaDiTesto 7"/>
          <p:cNvSpPr txBox="1"/>
          <p:nvPr/>
        </p:nvSpPr>
        <p:spPr>
          <a:xfrm>
            <a:off x="231111" y="5703999"/>
            <a:ext cx="8541099" cy="369332"/>
          </a:xfrm>
          <a:prstGeom prst="rect">
            <a:avLst/>
          </a:prstGeom>
          <a:noFill/>
        </p:spPr>
        <p:txBody>
          <a:bodyPr wrap="square" rtlCol="0">
            <a:spAutoFit/>
          </a:bodyPr>
          <a:lstStyle/>
          <a:p>
            <a:r>
              <a:rPr lang="it-IT" dirty="0" smtClean="0">
                <a:solidFill>
                  <a:srgbClr val="003053"/>
                </a:solidFill>
              </a:rPr>
              <a:t>Schema di rottura in condizioni sismiche con il metodo di Richards, </a:t>
            </a:r>
            <a:r>
              <a:rPr lang="it-IT" dirty="0" err="1" smtClean="0">
                <a:solidFill>
                  <a:srgbClr val="003053"/>
                </a:solidFill>
              </a:rPr>
              <a:t>Elms</a:t>
            </a:r>
            <a:r>
              <a:rPr lang="it-IT" dirty="0" smtClean="0">
                <a:solidFill>
                  <a:srgbClr val="003053"/>
                </a:solidFill>
              </a:rPr>
              <a:t> e </a:t>
            </a:r>
            <a:r>
              <a:rPr lang="it-IT" dirty="0" err="1" smtClean="0">
                <a:solidFill>
                  <a:srgbClr val="003053"/>
                </a:solidFill>
              </a:rPr>
              <a:t>Budhu</a:t>
            </a:r>
            <a:r>
              <a:rPr lang="it-IT" dirty="0" smtClean="0">
                <a:solidFill>
                  <a:srgbClr val="003053"/>
                </a:solidFill>
              </a:rPr>
              <a:t> (1993)</a:t>
            </a:r>
            <a:endParaRPr lang="it-IT" dirty="0">
              <a:solidFill>
                <a:srgbClr val="003053"/>
              </a:solidFill>
            </a:endParaRPr>
          </a:p>
        </p:txBody>
      </p:sp>
      <p:sp>
        <p:nvSpPr>
          <p:cNvPr id="14" name="CasellaDiTesto 13"/>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156579174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93" y="-1463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35</a:t>
            </a:fld>
            <a:endParaRPr lang="it-IT" b="1" dirty="0">
              <a:solidFill>
                <a:schemeClr val="bg1"/>
              </a:solidFill>
              <a:latin typeface="Arial"/>
              <a:cs typeface="Arial"/>
            </a:endParaRPr>
          </a:p>
        </p:txBody>
      </p:sp>
      <p:sp>
        <p:nvSpPr>
          <p:cNvPr id="6" name="CasellaDiTesto 5"/>
          <p:cNvSpPr txBox="1"/>
          <p:nvPr/>
        </p:nvSpPr>
        <p:spPr>
          <a:xfrm>
            <a:off x="597032" y="927109"/>
            <a:ext cx="8237458" cy="2908489"/>
          </a:xfrm>
          <a:prstGeom prst="rect">
            <a:avLst/>
          </a:prstGeom>
          <a:solidFill>
            <a:srgbClr val="FF9900"/>
          </a:solidFill>
          <a:ln>
            <a:solidFill>
              <a:srgbClr val="003257"/>
            </a:solidFill>
          </a:ln>
        </p:spPr>
        <p:txBody>
          <a:bodyPr wrap="square" rtlCol="0">
            <a:spAutoFit/>
          </a:bodyPr>
          <a:lstStyle/>
          <a:p>
            <a:pPr>
              <a:spcAft>
                <a:spcPts val="600"/>
              </a:spcAft>
            </a:pPr>
            <a:r>
              <a:rPr lang="it-IT" sz="2400" b="1" dirty="0" smtClean="0">
                <a:solidFill>
                  <a:srgbClr val="003257"/>
                </a:solidFill>
              </a:rPr>
              <a:t>Tuttavia le NTC 2008 </a:t>
            </a:r>
            <a:r>
              <a:rPr lang="it-IT" sz="2400" b="1" dirty="0">
                <a:solidFill>
                  <a:srgbClr val="003257"/>
                </a:solidFill>
              </a:rPr>
              <a:t>trascurano l’effetto delle azioni inerziali sul terreno </a:t>
            </a:r>
            <a:r>
              <a:rPr lang="it-IT" sz="2400" b="1" dirty="0" smtClean="0">
                <a:solidFill>
                  <a:srgbClr val="003257"/>
                </a:solidFill>
              </a:rPr>
              <a:t>significativo, perché:</a:t>
            </a:r>
          </a:p>
          <a:p>
            <a:pPr marL="180975" indent="-180975">
              <a:spcAft>
                <a:spcPts val="600"/>
              </a:spcAft>
              <a:buFont typeface="Arial" panose="020B0604020202020204" pitchFamily="34" charset="0"/>
              <a:buChar char="•"/>
            </a:pPr>
            <a:r>
              <a:rPr lang="it-IT" sz="2400" b="1" dirty="0" smtClean="0">
                <a:solidFill>
                  <a:srgbClr val="003257"/>
                </a:solidFill>
              </a:rPr>
              <a:t>I metodi per tenerne conto non sono molto diffusi,</a:t>
            </a:r>
          </a:p>
          <a:p>
            <a:pPr marL="180975" indent="-180975">
              <a:spcAft>
                <a:spcPts val="600"/>
              </a:spcAft>
              <a:buFont typeface="Arial" panose="020B0604020202020204" pitchFamily="34" charset="0"/>
              <a:buChar char="•"/>
            </a:pPr>
            <a:r>
              <a:rPr lang="it-IT" sz="2400" b="1" dirty="0" smtClean="0">
                <a:solidFill>
                  <a:srgbClr val="003257"/>
                </a:solidFill>
              </a:rPr>
              <a:t>Non è chiaro a quali coefficienti sismici riferirsi,</a:t>
            </a:r>
          </a:p>
          <a:p>
            <a:pPr marL="180975" indent="-180975">
              <a:spcAft>
                <a:spcPts val="600"/>
              </a:spcAft>
              <a:buFont typeface="Arial" panose="020B0604020202020204" pitchFamily="34" charset="0"/>
              <a:buChar char="•"/>
            </a:pPr>
            <a:r>
              <a:rPr lang="it-IT" sz="2400" b="1" dirty="0" smtClean="0">
                <a:solidFill>
                  <a:srgbClr val="003257"/>
                </a:solidFill>
              </a:rPr>
              <a:t>Le azioni inerziali dalla struttura non sono necessariamente sincrone con le azioni inerziali nel terreno di fondazione, e sommarle potrebbe essere eccessivamente gravoso.</a:t>
            </a:r>
            <a:endParaRPr lang="it-IT" sz="2400" b="1" dirty="0">
              <a:solidFill>
                <a:srgbClr val="003257"/>
              </a:solidFill>
            </a:endParaRPr>
          </a:p>
        </p:txBody>
      </p:sp>
      <p:sp>
        <p:nvSpPr>
          <p:cNvPr id="14" name="CasellaDiTesto 13"/>
          <p:cNvSpPr txBox="1"/>
          <p:nvPr/>
        </p:nvSpPr>
        <p:spPr>
          <a:xfrm>
            <a:off x="597032" y="4115693"/>
            <a:ext cx="8237458" cy="2015936"/>
          </a:xfrm>
          <a:prstGeom prst="rect">
            <a:avLst/>
          </a:prstGeom>
          <a:solidFill>
            <a:schemeClr val="accent5">
              <a:lumMod val="20000"/>
              <a:lumOff val="80000"/>
            </a:schemeClr>
          </a:solidFill>
          <a:ln>
            <a:solidFill>
              <a:srgbClr val="003257"/>
            </a:solidFill>
          </a:ln>
        </p:spPr>
        <p:txBody>
          <a:bodyPr wrap="square" rtlCol="0">
            <a:spAutoFit/>
          </a:bodyPr>
          <a:lstStyle/>
          <a:p>
            <a:pPr>
              <a:spcAft>
                <a:spcPts val="600"/>
              </a:spcAft>
            </a:pPr>
            <a:r>
              <a:rPr lang="it-IT" sz="2400" b="1" dirty="0" smtClean="0">
                <a:solidFill>
                  <a:srgbClr val="003257"/>
                </a:solidFill>
              </a:rPr>
              <a:t>Le NTC 2018 consentono (ma non obbligano) di tenere </a:t>
            </a:r>
            <a:r>
              <a:rPr lang="it-IT" sz="2400" b="1" dirty="0">
                <a:solidFill>
                  <a:srgbClr val="003257"/>
                </a:solidFill>
              </a:rPr>
              <a:t>conto delle azioni inerziali sul terreno </a:t>
            </a:r>
            <a:r>
              <a:rPr lang="it-IT" sz="2400" b="1" dirty="0" smtClean="0">
                <a:solidFill>
                  <a:srgbClr val="003257"/>
                </a:solidFill>
              </a:rPr>
              <a:t>significativo (</a:t>
            </a:r>
            <a:r>
              <a:rPr lang="it-IT" sz="2400" b="1" dirty="0">
                <a:solidFill>
                  <a:srgbClr val="003257"/>
                </a:solidFill>
              </a:rPr>
              <a:t>ma </a:t>
            </a:r>
            <a:r>
              <a:rPr lang="it-IT" sz="2400" b="1" dirty="0" smtClean="0">
                <a:solidFill>
                  <a:srgbClr val="003257"/>
                </a:solidFill>
              </a:rPr>
              <a:t>non risolvono i problemi di cui sopra).</a:t>
            </a:r>
          </a:p>
          <a:p>
            <a:pPr>
              <a:spcAft>
                <a:spcPts val="600"/>
              </a:spcAft>
            </a:pPr>
            <a:r>
              <a:rPr lang="it-IT" sz="2400" b="1" dirty="0" smtClean="0">
                <a:solidFill>
                  <a:srgbClr val="003257"/>
                </a:solidFill>
              </a:rPr>
              <a:t>Se tale l’effetto è messo in conto il coefficiente di sicurezza </a:t>
            </a:r>
            <a:r>
              <a:rPr lang="it-IT" sz="2400" b="1" dirty="0" err="1" smtClean="0">
                <a:solidFill>
                  <a:srgbClr val="003257"/>
                </a:solidFill>
                <a:latin typeface="Symbol" panose="05050102010706020507" pitchFamily="18" charset="2"/>
              </a:rPr>
              <a:t>g</a:t>
            </a:r>
            <a:r>
              <a:rPr lang="it-IT" sz="2400" b="1" baseline="-25000" dirty="0" err="1" smtClean="0">
                <a:solidFill>
                  <a:srgbClr val="003257"/>
                </a:solidFill>
              </a:rPr>
              <a:t>R</a:t>
            </a:r>
            <a:r>
              <a:rPr lang="it-IT" sz="2400" b="1" dirty="0" smtClean="0">
                <a:solidFill>
                  <a:srgbClr val="003257"/>
                </a:solidFill>
              </a:rPr>
              <a:t> può essere ridotto a 1.8 (da 2.3)</a:t>
            </a:r>
            <a:endParaRPr lang="it-IT" sz="2400" b="1" dirty="0">
              <a:solidFill>
                <a:srgbClr val="003257"/>
              </a:solidFill>
            </a:endParaRPr>
          </a:p>
        </p:txBody>
      </p:sp>
      <p:sp>
        <p:nvSpPr>
          <p:cNvPr id="8" name="CasellaDiTesto 7"/>
          <p:cNvSpPr txBox="1"/>
          <p:nvPr/>
        </p:nvSpPr>
        <p:spPr>
          <a:xfrm>
            <a:off x="5332049" y="-747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2877201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88"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36</a:t>
            </a:fld>
            <a:endParaRPr lang="it-IT" b="1" dirty="0">
              <a:solidFill>
                <a:schemeClr val="bg1"/>
              </a:solidFill>
              <a:latin typeface="Arial"/>
              <a:cs typeface="Arial"/>
            </a:endParaRPr>
          </a:p>
        </p:txBody>
      </p:sp>
      <p:sp>
        <p:nvSpPr>
          <p:cNvPr id="6" name="CasellaDiTesto 5"/>
          <p:cNvSpPr txBox="1"/>
          <p:nvPr/>
        </p:nvSpPr>
        <p:spPr>
          <a:xfrm>
            <a:off x="709256" y="863834"/>
            <a:ext cx="5832222" cy="461665"/>
          </a:xfrm>
          <a:prstGeom prst="rect">
            <a:avLst/>
          </a:prstGeom>
          <a:noFill/>
          <a:ln>
            <a:noFill/>
          </a:ln>
        </p:spPr>
        <p:txBody>
          <a:bodyPr wrap="square" rtlCol="0">
            <a:spAutoFit/>
          </a:bodyPr>
          <a:lstStyle/>
          <a:p>
            <a:pPr marL="361950" indent="-361950">
              <a:spcAft>
                <a:spcPts val="1200"/>
              </a:spcAft>
            </a:pPr>
            <a:r>
              <a:rPr lang="it-IT" sz="2400" b="1" dirty="0" smtClean="0">
                <a:solidFill>
                  <a:srgbClr val="003053"/>
                </a:solidFill>
                <a:cs typeface="Arial"/>
              </a:rPr>
              <a:t>Fondazioni su pali in condizioni sismiche </a:t>
            </a:r>
            <a:endParaRPr lang="it-IT" sz="2400" dirty="0">
              <a:solidFill>
                <a:srgbClr val="003053"/>
              </a:solidFill>
            </a:endParaRPr>
          </a:p>
        </p:txBody>
      </p:sp>
      <p:sp>
        <p:nvSpPr>
          <p:cNvPr id="7" name="CasellaDiTesto 6"/>
          <p:cNvSpPr txBox="1"/>
          <p:nvPr/>
        </p:nvSpPr>
        <p:spPr>
          <a:xfrm>
            <a:off x="709255" y="1510165"/>
            <a:ext cx="7984558" cy="1646605"/>
          </a:xfrm>
          <a:prstGeom prst="rect">
            <a:avLst/>
          </a:prstGeom>
          <a:solidFill>
            <a:srgbClr val="FF9900"/>
          </a:solidFill>
          <a:ln>
            <a:solidFill>
              <a:srgbClr val="003257"/>
            </a:solidFill>
          </a:ln>
        </p:spPr>
        <p:txBody>
          <a:bodyPr wrap="square" rtlCol="0">
            <a:spAutoFit/>
          </a:bodyPr>
          <a:lstStyle/>
          <a:p>
            <a:pPr>
              <a:spcAft>
                <a:spcPts val="600"/>
              </a:spcAft>
            </a:pPr>
            <a:r>
              <a:rPr lang="it-IT" sz="2400" b="1" dirty="0" smtClean="0">
                <a:solidFill>
                  <a:srgbClr val="003257"/>
                </a:solidFill>
              </a:rPr>
              <a:t>Le NTC 2008 prescrivevano di evitare la formazione di cerniere plastiche (7.2.5.)</a:t>
            </a:r>
          </a:p>
          <a:p>
            <a:pPr>
              <a:spcAft>
                <a:spcPts val="600"/>
              </a:spcAft>
            </a:pPr>
            <a:r>
              <a:rPr lang="it-IT" sz="2400" b="1" dirty="0" smtClean="0">
                <a:solidFill>
                  <a:srgbClr val="003257"/>
                </a:solidFill>
              </a:rPr>
              <a:t>Le NTC 2008 richiedevano verifiche allo Stato Limite di Danno (</a:t>
            </a:r>
            <a:r>
              <a:rPr lang="it-IT" sz="2400" b="1" dirty="0" smtClean="0">
                <a:solidFill>
                  <a:srgbClr val="003053"/>
                </a:solidFill>
                <a:cs typeface="Arial"/>
              </a:rPr>
              <a:t>§ 7.11.5.3.2)</a:t>
            </a:r>
            <a:endParaRPr lang="it-IT" sz="2400" b="1" dirty="0">
              <a:solidFill>
                <a:srgbClr val="003257"/>
              </a:solidFill>
            </a:endParaRPr>
          </a:p>
        </p:txBody>
      </p:sp>
      <p:sp>
        <p:nvSpPr>
          <p:cNvPr id="8" name="CasellaDiTesto 7"/>
          <p:cNvSpPr txBox="1"/>
          <p:nvPr/>
        </p:nvSpPr>
        <p:spPr>
          <a:xfrm>
            <a:off x="709255" y="3787712"/>
            <a:ext cx="7984558" cy="2385268"/>
          </a:xfrm>
          <a:prstGeom prst="rect">
            <a:avLst/>
          </a:prstGeom>
          <a:solidFill>
            <a:schemeClr val="accent5">
              <a:lumMod val="20000"/>
              <a:lumOff val="80000"/>
            </a:schemeClr>
          </a:solidFill>
          <a:ln>
            <a:solidFill>
              <a:srgbClr val="003257"/>
            </a:solidFill>
          </a:ln>
        </p:spPr>
        <p:txBody>
          <a:bodyPr wrap="square" rtlCol="0">
            <a:spAutoFit/>
          </a:bodyPr>
          <a:lstStyle/>
          <a:p>
            <a:pPr>
              <a:spcAft>
                <a:spcPts val="600"/>
              </a:spcAft>
            </a:pPr>
            <a:r>
              <a:rPr lang="it-IT" sz="2400" b="1" dirty="0" smtClean="0">
                <a:solidFill>
                  <a:srgbClr val="003257"/>
                </a:solidFill>
              </a:rPr>
              <a:t>Le NTC 2018 accettano la formazione di cerniere plastiche (7.2.5.) ma danno prescrizioni sulla estensione e duttilità delle parti di palo  che possono essere soggette alla formazione di cerniere plastiche.</a:t>
            </a:r>
          </a:p>
          <a:p>
            <a:pPr>
              <a:spcAft>
                <a:spcPts val="600"/>
              </a:spcAft>
            </a:pPr>
            <a:r>
              <a:rPr lang="it-IT" sz="2400" b="1" dirty="0" smtClean="0">
                <a:solidFill>
                  <a:srgbClr val="003257"/>
                </a:solidFill>
              </a:rPr>
              <a:t>Le NTC 2018 richiedono una verifica semplificata allo Stato Limite di Danno </a:t>
            </a:r>
            <a:endParaRPr lang="it-IT" sz="2400" b="1" dirty="0">
              <a:solidFill>
                <a:srgbClr val="003257"/>
              </a:solidFill>
            </a:endParaRPr>
          </a:p>
        </p:txBody>
      </p:sp>
      <p:sp>
        <p:nvSpPr>
          <p:cNvPr id="10" name="CasellaDiTesto 9"/>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118996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4"/>
          <a:stretch>
            <a:fillRect/>
          </a:stretch>
        </p:blipFill>
        <p:spPr>
          <a:xfrm>
            <a:off x="-730183" y="-4517"/>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37</a:t>
            </a:fld>
            <a:endParaRPr lang="it-IT" b="1" dirty="0">
              <a:solidFill>
                <a:schemeClr val="bg1"/>
              </a:solidFill>
              <a:latin typeface="Arial"/>
              <a:cs typeface="Arial"/>
            </a:endParaRPr>
          </a:p>
        </p:txBody>
      </p:sp>
      <p:sp>
        <p:nvSpPr>
          <p:cNvPr id="6" name="CasellaDiTesto 5"/>
          <p:cNvSpPr txBox="1"/>
          <p:nvPr/>
        </p:nvSpPr>
        <p:spPr>
          <a:xfrm>
            <a:off x="1683946" y="863834"/>
            <a:ext cx="5570964" cy="461665"/>
          </a:xfrm>
          <a:prstGeom prst="rect">
            <a:avLst/>
          </a:prstGeom>
          <a:noFill/>
          <a:ln>
            <a:noFill/>
          </a:ln>
        </p:spPr>
        <p:txBody>
          <a:bodyPr wrap="square" rtlCol="0">
            <a:spAutoFit/>
          </a:bodyPr>
          <a:lstStyle/>
          <a:p>
            <a:pPr marL="361950" indent="-361950">
              <a:spcAft>
                <a:spcPts val="1200"/>
              </a:spcAft>
            </a:pPr>
            <a:r>
              <a:rPr lang="it-IT" sz="2400" b="1" dirty="0" smtClean="0">
                <a:solidFill>
                  <a:srgbClr val="003257"/>
                </a:solidFill>
                <a:cs typeface="Arial"/>
              </a:rPr>
              <a:t>Muri </a:t>
            </a:r>
            <a:r>
              <a:rPr lang="it-IT" sz="2400" b="1" dirty="0">
                <a:solidFill>
                  <a:srgbClr val="003257"/>
                </a:solidFill>
                <a:cs typeface="Arial"/>
              </a:rPr>
              <a:t>di sostegno in condizioni sismiche</a:t>
            </a:r>
            <a:endParaRPr lang="it-IT" sz="2400" dirty="0">
              <a:solidFill>
                <a:srgbClr val="003257"/>
              </a:solidFill>
            </a:endParaRPr>
          </a:p>
        </p:txBody>
      </p:sp>
      <p:sp>
        <p:nvSpPr>
          <p:cNvPr id="7" name="CasellaDiTesto 6"/>
          <p:cNvSpPr txBox="1"/>
          <p:nvPr/>
        </p:nvSpPr>
        <p:spPr>
          <a:xfrm>
            <a:off x="561465" y="1510165"/>
            <a:ext cx="8132348" cy="1723549"/>
          </a:xfrm>
          <a:prstGeom prst="rect">
            <a:avLst/>
          </a:prstGeom>
          <a:solidFill>
            <a:srgbClr val="FF9900"/>
          </a:solidFill>
          <a:ln>
            <a:solidFill>
              <a:srgbClr val="003257"/>
            </a:solidFill>
          </a:ln>
        </p:spPr>
        <p:txBody>
          <a:bodyPr wrap="square" rtlCol="0">
            <a:spAutoFit/>
          </a:bodyPr>
          <a:lstStyle/>
          <a:p>
            <a:pPr>
              <a:spcAft>
                <a:spcPts val="600"/>
              </a:spcAft>
            </a:pPr>
            <a:r>
              <a:rPr lang="it-IT" sz="2400" b="1" dirty="0" smtClean="0">
                <a:solidFill>
                  <a:srgbClr val="003257"/>
                </a:solidFill>
              </a:rPr>
              <a:t>Per </a:t>
            </a:r>
            <a:r>
              <a:rPr lang="it-IT" sz="2400" b="1" dirty="0">
                <a:solidFill>
                  <a:srgbClr val="003257"/>
                </a:solidFill>
              </a:rPr>
              <a:t>l’analisi dei muri di sostegno in condizioni sismiche </a:t>
            </a:r>
            <a:r>
              <a:rPr lang="it-IT" sz="2400" b="1" dirty="0" smtClean="0">
                <a:solidFill>
                  <a:srgbClr val="003257"/>
                </a:solidFill>
              </a:rPr>
              <a:t>le NTC 2008 </a:t>
            </a:r>
            <a:r>
              <a:rPr lang="it-IT" sz="2400" b="1" dirty="0">
                <a:solidFill>
                  <a:srgbClr val="003257"/>
                </a:solidFill>
              </a:rPr>
              <a:t>(§ 7.11.6.2.1</a:t>
            </a:r>
            <a:r>
              <a:rPr lang="it-IT" sz="2400" b="1" dirty="0" smtClean="0">
                <a:solidFill>
                  <a:srgbClr val="003257"/>
                </a:solidFill>
              </a:rPr>
              <a:t>) consentivano l’uso di:</a:t>
            </a:r>
          </a:p>
          <a:p>
            <a:pPr marL="342900" indent="-342900">
              <a:spcAft>
                <a:spcPts val="600"/>
              </a:spcAft>
              <a:buFont typeface="Arial" panose="020B0604020202020204" pitchFamily="34" charset="0"/>
              <a:buChar char="•"/>
            </a:pPr>
            <a:r>
              <a:rPr lang="it-IT" sz="2400" b="1" dirty="0" smtClean="0">
                <a:solidFill>
                  <a:srgbClr val="003257"/>
                </a:solidFill>
              </a:rPr>
              <a:t>Metodi pseudo-statici,</a:t>
            </a:r>
          </a:p>
          <a:p>
            <a:pPr marL="342900" indent="-342900">
              <a:spcAft>
                <a:spcPts val="600"/>
              </a:spcAft>
              <a:buFont typeface="Arial" panose="020B0604020202020204" pitchFamily="34" charset="0"/>
              <a:buChar char="•"/>
            </a:pPr>
            <a:r>
              <a:rPr lang="it-IT" sz="2400" b="1" dirty="0" smtClean="0">
                <a:solidFill>
                  <a:srgbClr val="003257"/>
                </a:solidFill>
              </a:rPr>
              <a:t>Metodi degli spostamenti.</a:t>
            </a:r>
            <a:endParaRPr lang="it-IT" sz="2400" b="1" dirty="0">
              <a:solidFill>
                <a:srgbClr val="003257"/>
              </a:solidFill>
            </a:endParaRPr>
          </a:p>
        </p:txBody>
      </p:sp>
      <p:grpSp>
        <p:nvGrpSpPr>
          <p:cNvPr id="8" name="Gruppo 43"/>
          <p:cNvGrpSpPr>
            <a:grpSpLocks/>
          </p:cNvGrpSpPr>
          <p:nvPr/>
        </p:nvGrpSpPr>
        <p:grpSpPr bwMode="auto">
          <a:xfrm>
            <a:off x="177807" y="3919771"/>
            <a:ext cx="4549775" cy="2413000"/>
            <a:chOff x="3393833" y="1571625"/>
            <a:chExt cx="4549775" cy="2413000"/>
          </a:xfrm>
        </p:grpSpPr>
        <p:grpSp>
          <p:nvGrpSpPr>
            <p:cNvPr id="9" name="Group 81"/>
            <p:cNvGrpSpPr>
              <a:grpSpLocks/>
            </p:cNvGrpSpPr>
            <p:nvPr/>
          </p:nvGrpSpPr>
          <p:grpSpPr bwMode="auto">
            <a:xfrm>
              <a:off x="3393833" y="1571625"/>
              <a:ext cx="4549775" cy="2413000"/>
              <a:chOff x="254" y="964"/>
              <a:chExt cx="2866" cy="1520"/>
            </a:xfrm>
          </p:grpSpPr>
          <p:sp>
            <p:nvSpPr>
              <p:cNvPr id="22" name="Text Box 50"/>
              <p:cNvSpPr txBox="1">
                <a:spLocks noChangeArrowheads="1"/>
              </p:cNvSpPr>
              <p:nvPr/>
            </p:nvSpPr>
            <p:spPr bwMode="auto">
              <a:xfrm>
                <a:off x="254" y="2253"/>
                <a:ext cx="19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it-IT" altLang="it-IT">
                    <a:solidFill>
                      <a:srgbClr val="333333"/>
                    </a:solidFill>
                    <a:latin typeface="Arial" panose="020B0604020202020204" pitchFamily="34" charset="0"/>
                  </a:rPr>
                  <a:t>h</a:t>
                </a:r>
                <a:endParaRPr lang="it-IT" altLang="it-IT" baseline="-25000">
                  <a:solidFill>
                    <a:srgbClr val="333333"/>
                  </a:solidFill>
                  <a:latin typeface="Arial" panose="020B0604020202020204" pitchFamily="34" charset="0"/>
                </a:endParaRPr>
              </a:p>
            </p:txBody>
          </p:sp>
          <p:grpSp>
            <p:nvGrpSpPr>
              <p:cNvPr id="23" name="Group 72"/>
              <p:cNvGrpSpPr>
                <a:grpSpLocks/>
              </p:cNvGrpSpPr>
              <p:nvPr/>
            </p:nvGrpSpPr>
            <p:grpSpPr bwMode="auto">
              <a:xfrm>
                <a:off x="392" y="964"/>
                <a:ext cx="2728" cy="1514"/>
                <a:chOff x="392" y="964"/>
                <a:chExt cx="2728" cy="1514"/>
              </a:xfrm>
            </p:grpSpPr>
            <p:sp>
              <p:nvSpPr>
                <p:cNvPr id="24" name="AutoShape 3"/>
                <p:cNvSpPr>
                  <a:spLocks noChangeArrowheads="1"/>
                </p:cNvSpPr>
                <p:nvPr/>
              </p:nvSpPr>
              <p:spPr bwMode="auto">
                <a:xfrm flipV="1">
                  <a:off x="1154" y="1178"/>
                  <a:ext cx="704" cy="1298"/>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10 w 21600"/>
                    <a:gd name="T13" fmla="*/ 4493 h 21600"/>
                    <a:gd name="T14" fmla="*/ 17090 w 21600"/>
                    <a:gd name="T15" fmla="*/ 1710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lumMod val="85000"/>
                  </a:schemeClr>
                </a:solidFill>
                <a:ln w="9525">
                  <a:solidFill>
                    <a:schemeClr val="bg1">
                      <a:lumMod val="50000"/>
                    </a:schemeClr>
                  </a:solidFill>
                  <a:miter lim="800000"/>
                  <a:headEnd/>
                  <a:tailEnd/>
                </a:ln>
              </p:spPr>
              <p:txBody>
                <a:bodyPr wrap="none" anchor="ctr"/>
                <a:lstStyle/>
                <a:p>
                  <a:pPr>
                    <a:defRPr/>
                  </a:pPr>
                  <a:endParaRPr lang="it-IT"/>
                </a:p>
              </p:txBody>
            </p:sp>
            <p:sp>
              <p:nvSpPr>
                <p:cNvPr id="25" name="Line 4"/>
                <p:cNvSpPr>
                  <a:spLocks noChangeShapeType="1"/>
                </p:cNvSpPr>
                <p:nvPr/>
              </p:nvSpPr>
              <p:spPr bwMode="auto">
                <a:xfrm flipV="1">
                  <a:off x="1685" y="964"/>
                  <a:ext cx="1435" cy="21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26" name="Line 5"/>
                <p:cNvSpPr>
                  <a:spLocks noChangeShapeType="1"/>
                </p:cNvSpPr>
                <p:nvPr/>
              </p:nvSpPr>
              <p:spPr bwMode="auto">
                <a:xfrm flipH="1">
                  <a:off x="406" y="2235"/>
                  <a:ext cx="776" cy="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27" name="Arc 12"/>
                <p:cNvSpPr>
                  <a:spLocks/>
                </p:cNvSpPr>
                <p:nvPr/>
              </p:nvSpPr>
              <p:spPr bwMode="auto">
                <a:xfrm rot="470718" flipH="1">
                  <a:off x="1727" y="2323"/>
                  <a:ext cx="101" cy="1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it-IT"/>
                </a:p>
              </p:txBody>
            </p:sp>
            <p:sp>
              <p:nvSpPr>
                <p:cNvPr id="28" name="Line 13"/>
                <p:cNvSpPr>
                  <a:spLocks noChangeShapeType="1"/>
                </p:cNvSpPr>
                <p:nvPr/>
              </p:nvSpPr>
              <p:spPr bwMode="auto">
                <a:xfrm>
                  <a:off x="1685" y="1183"/>
                  <a:ext cx="923" cy="0"/>
                </a:xfrm>
                <a:prstGeom prst="line">
                  <a:avLst/>
                </a:prstGeom>
                <a:noFill/>
                <a:ln w="9525">
                  <a:solidFill>
                    <a:srgbClr val="333333"/>
                  </a:solidFill>
                  <a:prstDash val="dash"/>
                  <a:round/>
                  <a:headEnd/>
                  <a:tailEnd/>
                </a:ln>
                <a:extLst>
                  <a:ext uri="{909E8E84-426E-40DD-AFC4-6F175D3DCCD1}">
                    <a14:hiddenFill xmlns:a14="http://schemas.microsoft.com/office/drawing/2010/main">
                      <a:noFill/>
                    </a14:hiddenFill>
                  </a:ext>
                </a:extLst>
              </p:spPr>
              <p:txBody>
                <a:bodyPr/>
                <a:lstStyle/>
                <a:p>
                  <a:endParaRPr lang="it-IT"/>
                </a:p>
              </p:txBody>
            </p:sp>
            <p:sp>
              <p:nvSpPr>
                <p:cNvPr id="29" name="Arc 14"/>
                <p:cNvSpPr>
                  <a:spLocks/>
                </p:cNvSpPr>
                <p:nvPr/>
              </p:nvSpPr>
              <p:spPr bwMode="auto">
                <a:xfrm rot="2102664">
                  <a:off x="2282" y="1069"/>
                  <a:ext cx="101" cy="1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it-IT"/>
                </a:p>
              </p:txBody>
            </p:sp>
            <p:sp>
              <p:nvSpPr>
                <p:cNvPr id="30" name="Text Box 15"/>
                <p:cNvSpPr txBox="1">
                  <a:spLocks noChangeArrowheads="1"/>
                </p:cNvSpPr>
                <p:nvPr/>
              </p:nvSpPr>
              <p:spPr bwMode="auto">
                <a:xfrm>
                  <a:off x="2164" y="1120"/>
                  <a:ext cx="19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it-IT" altLang="it-IT">
                      <a:solidFill>
                        <a:srgbClr val="333333"/>
                      </a:solidFill>
                      <a:latin typeface="Symbol" panose="05050102010706020507" pitchFamily="18" charset="2"/>
                    </a:rPr>
                    <a:t>b</a:t>
                  </a:r>
                </a:p>
              </p:txBody>
            </p:sp>
            <p:sp>
              <p:nvSpPr>
                <p:cNvPr id="31" name="Text Box 16"/>
                <p:cNvSpPr txBox="1">
                  <a:spLocks noChangeArrowheads="1"/>
                </p:cNvSpPr>
                <p:nvPr/>
              </p:nvSpPr>
              <p:spPr bwMode="auto">
                <a:xfrm>
                  <a:off x="1567" y="2225"/>
                  <a:ext cx="23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it-IT" altLang="it-IT">
                      <a:solidFill>
                        <a:srgbClr val="333333"/>
                      </a:solidFill>
                      <a:latin typeface="Symbol" panose="05050102010706020507" pitchFamily="18" charset="2"/>
                      <a:sym typeface="Symbol" panose="05050102010706020507" pitchFamily="18" charset="2"/>
                    </a:rPr>
                    <a:t></a:t>
                  </a:r>
                  <a:endParaRPr lang="it-IT" altLang="it-IT">
                    <a:solidFill>
                      <a:srgbClr val="333333"/>
                    </a:solidFill>
                    <a:latin typeface="Symbol" panose="05050102010706020507" pitchFamily="18" charset="2"/>
                  </a:endParaRPr>
                </a:p>
              </p:txBody>
            </p:sp>
            <p:sp>
              <p:nvSpPr>
                <p:cNvPr id="32" name="Line 44"/>
                <p:cNvSpPr>
                  <a:spLocks noChangeShapeType="1"/>
                </p:cNvSpPr>
                <p:nvPr/>
              </p:nvSpPr>
              <p:spPr bwMode="auto">
                <a:xfrm>
                  <a:off x="2472" y="2476"/>
                  <a:ext cx="144" cy="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33" name="Line 45"/>
                <p:cNvSpPr>
                  <a:spLocks noChangeShapeType="1"/>
                </p:cNvSpPr>
                <p:nvPr/>
              </p:nvSpPr>
              <p:spPr bwMode="auto">
                <a:xfrm>
                  <a:off x="2544" y="1180"/>
                  <a:ext cx="0" cy="1288"/>
                </a:xfrm>
                <a:prstGeom prst="line">
                  <a:avLst/>
                </a:prstGeom>
                <a:noFill/>
                <a:ln w="9525">
                  <a:solidFill>
                    <a:srgbClr val="333333"/>
                  </a:solidFill>
                  <a:round/>
                  <a:headEnd type="arrow" w="med" len="med"/>
                  <a:tailEnd type="arrow" w="med" len="med"/>
                </a:ln>
                <a:extLst>
                  <a:ext uri="{909E8E84-426E-40DD-AFC4-6F175D3DCCD1}">
                    <a14:hiddenFill xmlns:a14="http://schemas.microsoft.com/office/drawing/2010/main">
                      <a:noFill/>
                    </a14:hiddenFill>
                  </a:ext>
                </a:extLst>
              </p:spPr>
              <p:txBody>
                <a:bodyPr/>
                <a:lstStyle/>
                <a:p>
                  <a:endParaRPr lang="it-IT"/>
                </a:p>
              </p:txBody>
            </p:sp>
            <p:sp>
              <p:nvSpPr>
                <p:cNvPr id="34" name="Text Box 46"/>
                <p:cNvSpPr txBox="1">
                  <a:spLocks noChangeArrowheads="1"/>
                </p:cNvSpPr>
                <p:nvPr/>
              </p:nvSpPr>
              <p:spPr bwMode="auto">
                <a:xfrm>
                  <a:off x="2550" y="1669"/>
                  <a:ext cx="22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it-IT" altLang="it-IT">
                      <a:solidFill>
                        <a:srgbClr val="333333"/>
                      </a:solidFill>
                      <a:latin typeface="Arial" panose="020B0604020202020204" pitchFamily="34" charset="0"/>
                    </a:rPr>
                    <a:t>H</a:t>
                  </a:r>
                  <a:endParaRPr lang="it-IT" altLang="it-IT" baseline="-25000">
                    <a:solidFill>
                      <a:srgbClr val="333333"/>
                    </a:solidFill>
                    <a:latin typeface="Arial" panose="020B0604020202020204" pitchFamily="34" charset="0"/>
                  </a:endParaRPr>
                </a:p>
              </p:txBody>
            </p:sp>
            <p:sp>
              <p:nvSpPr>
                <p:cNvPr id="35" name="Line 47"/>
                <p:cNvSpPr>
                  <a:spLocks noChangeShapeType="1"/>
                </p:cNvSpPr>
                <p:nvPr/>
              </p:nvSpPr>
              <p:spPr bwMode="auto">
                <a:xfrm>
                  <a:off x="392" y="2476"/>
                  <a:ext cx="144" cy="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36" name="Line 48"/>
                <p:cNvSpPr>
                  <a:spLocks noChangeShapeType="1"/>
                </p:cNvSpPr>
                <p:nvPr/>
              </p:nvSpPr>
              <p:spPr bwMode="auto">
                <a:xfrm>
                  <a:off x="464" y="2236"/>
                  <a:ext cx="0" cy="232"/>
                </a:xfrm>
                <a:prstGeom prst="line">
                  <a:avLst/>
                </a:prstGeom>
                <a:noFill/>
                <a:ln w="9525">
                  <a:solidFill>
                    <a:srgbClr val="333333"/>
                  </a:solidFill>
                  <a:round/>
                  <a:headEnd type="arrow" w="med" len="med"/>
                  <a:tailEnd type="arrow" w="med" len="med"/>
                </a:ln>
                <a:extLst>
                  <a:ext uri="{909E8E84-426E-40DD-AFC4-6F175D3DCCD1}">
                    <a14:hiddenFill xmlns:a14="http://schemas.microsoft.com/office/drawing/2010/main">
                      <a:noFill/>
                    </a14:hiddenFill>
                  </a:ext>
                </a:extLst>
              </p:spPr>
              <p:txBody>
                <a:bodyPr/>
                <a:lstStyle/>
                <a:p>
                  <a:endParaRPr lang="it-IT"/>
                </a:p>
              </p:txBody>
            </p:sp>
            <p:sp>
              <p:nvSpPr>
                <p:cNvPr id="37" name="Arc 66"/>
                <p:cNvSpPr>
                  <a:spLocks/>
                </p:cNvSpPr>
                <p:nvPr/>
              </p:nvSpPr>
              <p:spPr bwMode="auto">
                <a:xfrm rot="-470718">
                  <a:off x="1175" y="2331"/>
                  <a:ext cx="101" cy="147"/>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it-IT"/>
                </a:p>
              </p:txBody>
            </p:sp>
            <p:sp>
              <p:nvSpPr>
                <p:cNvPr id="38" name="Text Box 67"/>
                <p:cNvSpPr txBox="1">
                  <a:spLocks noChangeArrowheads="1"/>
                </p:cNvSpPr>
                <p:nvPr/>
              </p:nvSpPr>
              <p:spPr bwMode="auto">
                <a:xfrm>
                  <a:off x="1199" y="2225"/>
                  <a:ext cx="23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it-IT" altLang="it-IT">
                      <a:solidFill>
                        <a:srgbClr val="333333"/>
                      </a:solidFill>
                      <a:latin typeface="Symbol" panose="05050102010706020507" pitchFamily="18" charset="2"/>
                      <a:sym typeface="Symbol" panose="05050102010706020507" pitchFamily="18" charset="2"/>
                    </a:rPr>
                    <a:t></a:t>
                  </a:r>
                  <a:endParaRPr lang="it-IT" altLang="it-IT">
                    <a:solidFill>
                      <a:srgbClr val="333333"/>
                    </a:solidFill>
                    <a:latin typeface="Symbol" panose="05050102010706020507" pitchFamily="18" charset="2"/>
                  </a:endParaRPr>
                </a:p>
              </p:txBody>
            </p:sp>
          </p:grpSp>
        </p:grpSp>
        <p:sp>
          <p:nvSpPr>
            <p:cNvPr id="13" name="AutoShape 43"/>
            <p:cNvSpPr>
              <a:spLocks noChangeArrowheads="1"/>
            </p:cNvSpPr>
            <p:nvPr/>
          </p:nvSpPr>
          <p:spPr bwMode="auto">
            <a:xfrm flipV="1">
              <a:off x="4733683" y="1911350"/>
              <a:ext cx="1117600" cy="206057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4510 w 21600"/>
                <a:gd name="T13" fmla="*/ 4493 h 21600"/>
                <a:gd name="T14" fmla="*/ 17090 w 21600"/>
                <a:gd name="T15" fmla="*/ 17107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noFill/>
            <a:ln w="9525">
              <a:solidFill>
                <a:srgbClr val="333333"/>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it-IT"/>
            </a:p>
          </p:txBody>
        </p:sp>
        <p:sp>
          <p:nvSpPr>
            <p:cNvPr id="14" name="Line 68"/>
            <p:cNvSpPr>
              <a:spLocks noChangeShapeType="1"/>
            </p:cNvSpPr>
            <p:nvPr/>
          </p:nvSpPr>
          <p:spPr bwMode="auto">
            <a:xfrm>
              <a:off x="5949708" y="3971925"/>
              <a:ext cx="457200" cy="0"/>
            </a:xfrm>
            <a:prstGeom prst="line">
              <a:avLst/>
            </a:prstGeom>
            <a:noFill/>
            <a:ln w="9525">
              <a:solidFill>
                <a:srgbClr val="4D4D4D"/>
              </a:solidFill>
              <a:prstDash val="dash"/>
              <a:round/>
              <a:headEnd/>
              <a:tailEnd/>
            </a:ln>
            <a:extLst>
              <a:ext uri="{909E8E84-426E-40DD-AFC4-6F175D3DCCD1}">
                <a14:hiddenFill xmlns:a14="http://schemas.microsoft.com/office/drawing/2010/main">
                  <a:noFill/>
                </a14:hiddenFill>
              </a:ext>
            </a:extLst>
          </p:spPr>
          <p:txBody>
            <a:bodyPr/>
            <a:lstStyle/>
            <a:p>
              <a:endParaRPr lang="it-IT"/>
            </a:p>
          </p:txBody>
        </p:sp>
        <p:sp>
          <p:nvSpPr>
            <p:cNvPr id="15" name="Line 53"/>
            <p:cNvSpPr>
              <a:spLocks noChangeShapeType="1"/>
            </p:cNvSpPr>
            <p:nvPr/>
          </p:nvSpPr>
          <p:spPr bwMode="auto">
            <a:xfrm flipV="1">
              <a:off x="5949708" y="1647825"/>
              <a:ext cx="1409700" cy="2324100"/>
            </a:xfrm>
            <a:prstGeom prst="line">
              <a:avLst/>
            </a:prstGeom>
            <a:noFill/>
            <a:ln w="28575">
              <a:solidFill>
                <a:srgbClr val="FF0000"/>
              </a:solidFill>
              <a:prstDash val="dash"/>
              <a:round/>
              <a:headEnd/>
              <a:tailEnd/>
            </a:ln>
            <a:extLst>
              <a:ext uri="{909E8E84-426E-40DD-AFC4-6F175D3DCCD1}">
                <a14:hiddenFill xmlns:a14="http://schemas.microsoft.com/office/drawing/2010/main">
                  <a:noFill/>
                </a14:hiddenFill>
              </a:ext>
            </a:extLst>
          </p:spPr>
          <p:txBody>
            <a:bodyPr/>
            <a:lstStyle/>
            <a:p>
              <a:endParaRPr lang="it-IT"/>
            </a:p>
          </p:txBody>
        </p:sp>
        <p:sp>
          <p:nvSpPr>
            <p:cNvPr id="16" name="Line 6"/>
            <p:cNvSpPr>
              <a:spLocks noChangeShapeType="1"/>
            </p:cNvSpPr>
            <p:nvPr/>
          </p:nvSpPr>
          <p:spPr bwMode="auto">
            <a:xfrm flipV="1">
              <a:off x="5838583" y="3143250"/>
              <a:ext cx="741362" cy="87313"/>
            </a:xfrm>
            <a:prstGeom prst="line">
              <a:avLst/>
            </a:prstGeom>
            <a:noFill/>
            <a:ln w="9525">
              <a:solidFill>
                <a:srgbClr val="333333"/>
              </a:solidFill>
              <a:prstDash val="dash"/>
              <a:round/>
              <a:headEnd/>
              <a:tailEnd/>
            </a:ln>
            <a:extLst>
              <a:ext uri="{909E8E84-426E-40DD-AFC4-6F175D3DCCD1}">
                <a14:hiddenFill xmlns:a14="http://schemas.microsoft.com/office/drawing/2010/main">
                  <a:noFill/>
                </a14:hiddenFill>
              </a:ext>
            </a:extLst>
          </p:spPr>
          <p:txBody>
            <a:bodyPr/>
            <a:lstStyle/>
            <a:p>
              <a:endParaRPr lang="it-IT"/>
            </a:p>
          </p:txBody>
        </p:sp>
        <p:sp>
          <p:nvSpPr>
            <p:cNvPr id="17" name="Line 7"/>
            <p:cNvSpPr>
              <a:spLocks noChangeShapeType="1"/>
            </p:cNvSpPr>
            <p:nvPr/>
          </p:nvSpPr>
          <p:spPr bwMode="auto">
            <a:xfrm flipH="1">
              <a:off x="5824295" y="2854325"/>
              <a:ext cx="1054100" cy="37147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8" name="Arc 10"/>
            <p:cNvSpPr>
              <a:spLocks/>
            </p:cNvSpPr>
            <p:nvPr/>
          </p:nvSpPr>
          <p:spPr bwMode="auto">
            <a:xfrm rot="1070068">
              <a:off x="6043370" y="3065463"/>
              <a:ext cx="160338" cy="233362"/>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33333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it-IT"/>
            </a:p>
          </p:txBody>
        </p:sp>
        <p:sp>
          <p:nvSpPr>
            <p:cNvPr id="19" name="Text Box 11"/>
            <p:cNvSpPr txBox="1">
              <a:spLocks noChangeArrowheads="1"/>
            </p:cNvSpPr>
            <p:nvPr/>
          </p:nvSpPr>
          <p:spPr bwMode="auto">
            <a:xfrm>
              <a:off x="6041783" y="2789238"/>
              <a:ext cx="29686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it-IT" altLang="it-IT">
                  <a:solidFill>
                    <a:srgbClr val="333333"/>
                  </a:solidFill>
                  <a:latin typeface="Symbol" panose="05050102010706020507" pitchFamily="18" charset="2"/>
                </a:rPr>
                <a:t>d</a:t>
              </a:r>
            </a:p>
          </p:txBody>
        </p:sp>
        <p:sp>
          <p:nvSpPr>
            <p:cNvPr id="20" name="Text Box 18"/>
            <p:cNvSpPr txBox="1">
              <a:spLocks noChangeArrowheads="1"/>
            </p:cNvSpPr>
            <p:nvPr/>
          </p:nvSpPr>
          <p:spPr bwMode="auto">
            <a:xfrm>
              <a:off x="6586295" y="2873375"/>
              <a:ext cx="6381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it-IT" altLang="it-IT" b="1">
                  <a:solidFill>
                    <a:srgbClr val="FF0000"/>
                  </a:solidFill>
                  <a:latin typeface="Arial" panose="020B0604020202020204" pitchFamily="34" charset="0"/>
                </a:rPr>
                <a:t>P</a:t>
              </a:r>
              <a:r>
                <a:rPr lang="it-IT" altLang="it-IT" b="1" baseline="-25000">
                  <a:solidFill>
                    <a:srgbClr val="FF0000"/>
                  </a:solidFill>
                  <a:latin typeface="Arial" panose="020B0604020202020204" pitchFamily="34" charset="0"/>
                </a:rPr>
                <a:t>AE</a:t>
              </a:r>
            </a:p>
          </p:txBody>
        </p:sp>
        <p:cxnSp>
          <p:nvCxnSpPr>
            <p:cNvPr id="21" name="Connettore 1 20"/>
            <p:cNvCxnSpPr/>
            <p:nvPr/>
          </p:nvCxnSpPr>
          <p:spPr bwMode="auto">
            <a:xfrm>
              <a:off x="4395546" y="3971925"/>
              <a:ext cx="2906712" cy="0"/>
            </a:xfrm>
            <a:prstGeom prst="line">
              <a:avLst/>
            </a:prstGeom>
            <a:ln>
              <a:solidFill>
                <a:schemeClr val="bg1">
                  <a:lumMod val="1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9" name="Rettangolo 19"/>
          <p:cNvSpPr>
            <a:spLocks noChangeArrowheads="1"/>
          </p:cNvSpPr>
          <p:nvPr/>
        </p:nvSpPr>
        <p:spPr bwMode="auto">
          <a:xfrm>
            <a:off x="467283" y="3362001"/>
            <a:ext cx="80953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anose="020B0604030504040204" pitchFamily="34" charset="0"/>
              </a:defRPr>
            </a:lvl1pPr>
            <a:lvl2pPr marL="742950" indent="-285750" eaLnBrk="0" hangingPunct="0">
              <a:defRPr>
                <a:solidFill>
                  <a:schemeClr val="tx1"/>
                </a:solidFill>
                <a:latin typeface="Verdana" panose="020B0604030504040204" pitchFamily="34" charset="0"/>
              </a:defRPr>
            </a:lvl2pPr>
            <a:lvl3pPr marL="1143000" indent="-228600" eaLnBrk="0" hangingPunct="0">
              <a:defRPr>
                <a:solidFill>
                  <a:schemeClr val="tx1"/>
                </a:solidFill>
                <a:latin typeface="Verdana" panose="020B0604030504040204" pitchFamily="34" charset="0"/>
              </a:defRPr>
            </a:lvl3pPr>
            <a:lvl4pPr marL="1600200" indent="-228600" eaLnBrk="0" hangingPunct="0">
              <a:defRPr>
                <a:solidFill>
                  <a:schemeClr val="tx1"/>
                </a:solidFill>
                <a:latin typeface="Verdana" panose="020B0604030504040204" pitchFamily="34" charset="0"/>
              </a:defRPr>
            </a:lvl4pPr>
            <a:lvl5pPr marL="2057400" indent="-228600" eaLnBrk="0" hangingPunct="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eaLnBrk="1" hangingPunct="1"/>
            <a:r>
              <a:rPr lang="it-IT" altLang="it-IT" b="1" dirty="0" smtClean="0">
                <a:solidFill>
                  <a:srgbClr val="C00000"/>
                </a:solidFill>
                <a:latin typeface="Tahoma" panose="020B0604030504040204" pitchFamily="34" charset="0"/>
                <a:cs typeface="Tahoma" panose="020B0604030504040204" pitchFamily="34" charset="0"/>
              </a:rPr>
              <a:t>Metodo pseudo-statico di </a:t>
            </a:r>
            <a:r>
              <a:rPr lang="it-IT" altLang="it-IT" b="1" dirty="0" err="1">
                <a:solidFill>
                  <a:srgbClr val="C00000"/>
                </a:solidFill>
                <a:latin typeface="Tahoma" panose="020B0604030504040204" pitchFamily="34" charset="0"/>
                <a:cs typeface="Tahoma" panose="020B0604030504040204" pitchFamily="34" charset="0"/>
              </a:rPr>
              <a:t>Mononobe-Okabe</a:t>
            </a:r>
            <a:endParaRPr lang="it-IT" altLang="it-IT" b="1" dirty="0">
              <a:solidFill>
                <a:srgbClr val="C00000"/>
              </a:solidFill>
            </a:endParaRPr>
          </a:p>
        </p:txBody>
      </p:sp>
      <p:graphicFrame>
        <p:nvGraphicFramePr>
          <p:cNvPr id="40" name="Object 67"/>
          <p:cNvGraphicFramePr>
            <a:graphicFrameLocks noChangeAspect="1"/>
          </p:cNvGraphicFramePr>
          <p:nvPr>
            <p:extLst>
              <p:ext uri="{D42A27DB-BD31-4B8C-83A1-F6EECF244321}">
                <p14:modId xmlns:p14="http://schemas.microsoft.com/office/powerpoint/2010/main" val="2386469968"/>
              </p:ext>
            </p:extLst>
          </p:nvPr>
        </p:nvGraphicFramePr>
        <p:xfrm>
          <a:off x="5330825" y="3771900"/>
          <a:ext cx="2297113" cy="701675"/>
        </p:xfrm>
        <a:graphic>
          <a:graphicData uri="http://schemas.openxmlformats.org/presentationml/2006/ole">
            <mc:AlternateContent xmlns:mc="http://schemas.openxmlformats.org/markup-compatibility/2006">
              <mc:Choice xmlns:v="urn:schemas-microsoft-com:vml" Requires="v">
                <p:oleObj spid="_x0000_s1228" name="Equazione" r:id="rId5" imgW="1295280" imgH="393480" progId="Equation.3">
                  <p:embed/>
                </p:oleObj>
              </mc:Choice>
              <mc:Fallback>
                <p:oleObj name="Equazione" r:id="rId5" imgW="1295280" imgH="393480" progId="Equation.3">
                  <p:embed/>
                  <p:pic>
                    <p:nvPicPr>
                      <p:cNvPr id="0" name=""/>
                      <p:cNvPicPr>
                        <a:picLocks noChangeAspect="1" noChangeArrowheads="1"/>
                      </p:cNvPicPr>
                      <p:nvPr/>
                    </p:nvPicPr>
                    <p:blipFill>
                      <a:blip r:embed="rId6"/>
                      <a:srcRect/>
                      <a:stretch>
                        <a:fillRect/>
                      </a:stretch>
                    </p:blipFill>
                    <p:spPr bwMode="auto">
                      <a:xfrm>
                        <a:off x="5330825" y="3771900"/>
                        <a:ext cx="2297113" cy="701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2" name="Object 74"/>
          <p:cNvGraphicFramePr>
            <a:graphicFrameLocks noChangeAspect="1"/>
          </p:cNvGraphicFramePr>
          <p:nvPr>
            <p:extLst>
              <p:ext uri="{D42A27DB-BD31-4B8C-83A1-F6EECF244321}">
                <p14:modId xmlns:p14="http://schemas.microsoft.com/office/powerpoint/2010/main" val="648349287"/>
              </p:ext>
            </p:extLst>
          </p:nvPr>
        </p:nvGraphicFramePr>
        <p:xfrm>
          <a:off x="5330825" y="4540030"/>
          <a:ext cx="1519238" cy="823913"/>
        </p:xfrm>
        <a:graphic>
          <a:graphicData uri="http://schemas.openxmlformats.org/presentationml/2006/ole">
            <mc:AlternateContent xmlns:mc="http://schemas.openxmlformats.org/markup-compatibility/2006">
              <mc:Choice xmlns:v="urn:schemas-microsoft-com:vml" Requires="v">
                <p:oleObj spid="_x0000_s1229" name="Equazione" r:id="rId7" imgW="799920" imgH="431640" progId="Equation.3">
                  <p:embed/>
                </p:oleObj>
              </mc:Choice>
              <mc:Fallback>
                <p:oleObj name="Equazione" r:id="rId7" imgW="799920" imgH="431640" progId="Equation.3">
                  <p:embed/>
                  <p:pic>
                    <p:nvPicPr>
                      <p:cNvPr id="0" name=""/>
                      <p:cNvPicPr>
                        <a:picLocks noChangeAspect="1" noChangeArrowheads="1"/>
                      </p:cNvPicPr>
                      <p:nvPr/>
                    </p:nvPicPr>
                    <p:blipFill>
                      <a:blip r:embed="rId8"/>
                      <a:srcRect/>
                      <a:stretch>
                        <a:fillRect/>
                      </a:stretch>
                    </p:blipFill>
                    <p:spPr bwMode="auto">
                      <a:xfrm>
                        <a:off x="5330825" y="4540030"/>
                        <a:ext cx="1519238" cy="823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3" name="CasellaDiTesto 2"/>
              <p:cNvSpPr txBox="1"/>
              <p:nvPr/>
            </p:nvSpPr>
            <p:spPr>
              <a:xfrm>
                <a:off x="5330825" y="5621593"/>
                <a:ext cx="2523640" cy="33855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it-IT" sz="2200" i="1" smtClean="0">
                              <a:latin typeface="Cambria Math" panose="02040503050406030204" pitchFamily="18" charset="0"/>
                            </a:rPr>
                          </m:ctrlPr>
                        </m:sSubPr>
                        <m:e>
                          <m:r>
                            <m:rPr>
                              <m:sty m:val="p"/>
                            </m:rPr>
                            <a:rPr lang="it-IT" sz="2200" b="0" i="0" smtClean="0">
                              <a:latin typeface="Cambria Math" panose="02040503050406030204" pitchFamily="18" charset="0"/>
                            </a:rPr>
                            <m:t>K</m:t>
                          </m:r>
                        </m:e>
                        <m:sub>
                          <m:r>
                            <m:rPr>
                              <m:sty m:val="p"/>
                            </m:rPr>
                            <a:rPr lang="it-IT" sz="2200" b="0" i="0" smtClean="0">
                              <a:latin typeface="Cambria Math" panose="02040503050406030204" pitchFamily="18" charset="0"/>
                            </a:rPr>
                            <m:t>AE</m:t>
                          </m:r>
                        </m:sub>
                      </m:sSub>
                      <m:r>
                        <a:rPr lang="it-IT" sz="2200" b="0" i="0" smtClean="0">
                          <a:latin typeface="Cambria Math" panose="02040503050406030204" pitchFamily="18" charset="0"/>
                        </a:rPr>
                        <m:t>=</m:t>
                      </m:r>
                      <m:r>
                        <m:rPr>
                          <m:sty m:val="p"/>
                        </m:rPr>
                        <a:rPr lang="it-IT" sz="2200" b="0" i="0" smtClean="0">
                          <a:latin typeface="Cambria Math" panose="02040503050406030204" pitchFamily="18" charset="0"/>
                        </a:rPr>
                        <m:t>f</m:t>
                      </m:r>
                      <m:d>
                        <m:dPr>
                          <m:ctrlPr>
                            <a:rPr lang="it-IT" sz="2200" b="0" i="1" smtClean="0">
                              <a:latin typeface="Cambria Math" panose="02040503050406030204" pitchFamily="18" charset="0"/>
                            </a:rPr>
                          </m:ctrlPr>
                        </m:dPr>
                        <m:e>
                          <m:r>
                            <m:rPr>
                              <m:sty m:val="p"/>
                            </m:rPr>
                            <a:rPr lang="el-GR" sz="2200" b="0" i="0" smtClean="0">
                              <a:latin typeface="Cambria Math" panose="02040503050406030204" pitchFamily="18" charset="0"/>
                              <a:ea typeface="Cambria Math" panose="02040503050406030204" pitchFamily="18" charset="0"/>
                            </a:rPr>
                            <m:t>Ψ</m:t>
                          </m:r>
                          <m:r>
                            <a:rPr lang="it-IT" sz="2200" b="0" i="0" smtClean="0">
                              <a:latin typeface="Cambria Math" panose="02040503050406030204" pitchFamily="18" charset="0"/>
                              <a:ea typeface="Cambria Math" panose="02040503050406030204" pitchFamily="18" charset="0"/>
                            </a:rPr>
                            <m:t>,</m:t>
                          </m:r>
                          <m:r>
                            <m:rPr>
                              <m:sty m:val="p"/>
                            </m:rPr>
                            <a:rPr lang="it-IT" sz="2200" b="0" i="0" smtClean="0">
                              <a:latin typeface="Cambria Math" panose="02040503050406030204" pitchFamily="18" charset="0"/>
                              <a:ea typeface="Cambria Math" panose="02040503050406030204" pitchFamily="18" charset="0"/>
                            </a:rPr>
                            <m:t>ϕ</m:t>
                          </m:r>
                          <m:r>
                            <a:rPr lang="it-IT" sz="2200" b="0" i="0" smtClean="0">
                              <a:latin typeface="Cambria Math" panose="02040503050406030204" pitchFamily="18" charset="0"/>
                              <a:ea typeface="Cambria Math" panose="02040503050406030204" pitchFamily="18" charset="0"/>
                            </a:rPr>
                            <m:t>,</m:t>
                          </m:r>
                          <m:r>
                            <m:rPr>
                              <m:sty m:val="p"/>
                            </m:rPr>
                            <a:rPr lang="it-IT" sz="2200" b="0" i="0" smtClean="0">
                              <a:latin typeface="Cambria Math" panose="02040503050406030204" pitchFamily="18" charset="0"/>
                              <a:ea typeface="Cambria Math" panose="02040503050406030204" pitchFamily="18" charset="0"/>
                            </a:rPr>
                            <m:t>θ</m:t>
                          </m:r>
                          <m:r>
                            <a:rPr lang="it-IT" sz="2200" b="0" i="0" smtClean="0">
                              <a:latin typeface="Cambria Math" panose="02040503050406030204" pitchFamily="18" charset="0"/>
                              <a:ea typeface="Cambria Math" panose="02040503050406030204" pitchFamily="18" charset="0"/>
                            </a:rPr>
                            <m:t>, </m:t>
                          </m:r>
                          <m:r>
                            <m:rPr>
                              <m:sty m:val="p"/>
                            </m:rPr>
                            <a:rPr lang="el-GR" sz="2200" b="0" i="0" smtClean="0">
                              <a:latin typeface="Cambria Math" panose="02040503050406030204" pitchFamily="18" charset="0"/>
                              <a:ea typeface="Cambria Math" panose="02040503050406030204" pitchFamily="18" charset="0"/>
                            </a:rPr>
                            <m:t>β</m:t>
                          </m:r>
                          <m:r>
                            <a:rPr lang="it-IT" sz="2200" b="0" i="0" smtClean="0">
                              <a:latin typeface="Cambria Math" panose="02040503050406030204" pitchFamily="18" charset="0"/>
                              <a:ea typeface="Cambria Math" panose="02040503050406030204" pitchFamily="18" charset="0"/>
                            </a:rPr>
                            <m:t>, </m:t>
                          </m:r>
                          <m:r>
                            <m:rPr>
                              <m:sty m:val="p"/>
                            </m:rPr>
                            <a:rPr lang="it-IT" sz="2200" b="0" i="0" smtClean="0">
                              <a:latin typeface="Cambria Math" panose="02040503050406030204" pitchFamily="18" charset="0"/>
                              <a:ea typeface="Cambria Math" panose="02040503050406030204" pitchFamily="18" charset="0"/>
                            </a:rPr>
                            <m:t>δ</m:t>
                          </m:r>
                        </m:e>
                      </m:d>
                    </m:oMath>
                  </m:oMathPara>
                </a14:m>
                <a:endParaRPr lang="it-IT" sz="2200" dirty="0"/>
              </a:p>
            </p:txBody>
          </p:sp>
        </mc:Choice>
        <mc:Fallback xmlns="">
          <p:sp>
            <p:nvSpPr>
              <p:cNvPr id="3" name="CasellaDiTesto 2"/>
              <p:cNvSpPr txBox="1">
                <a:spLocks noRot="1" noChangeAspect="1" noMove="1" noResize="1" noEditPoints="1" noAdjustHandles="1" noChangeArrowheads="1" noChangeShapeType="1" noTextEdit="1"/>
              </p:cNvSpPr>
              <p:nvPr/>
            </p:nvSpPr>
            <p:spPr>
              <a:xfrm>
                <a:off x="5330825" y="5621593"/>
                <a:ext cx="2523640" cy="338554"/>
              </a:xfrm>
              <a:prstGeom prst="rect">
                <a:avLst/>
              </a:prstGeom>
              <a:blipFill rotWithShape="0">
                <a:blip r:embed="rId9"/>
                <a:stretch>
                  <a:fillRect l="-2174" b="-33929"/>
                </a:stretch>
              </a:blipFill>
            </p:spPr>
            <p:txBody>
              <a:bodyPr/>
              <a:lstStyle/>
              <a:p>
                <a:r>
                  <a:rPr lang="it-IT">
                    <a:noFill/>
                  </a:rPr>
                  <a:t> </a:t>
                </a:r>
              </a:p>
            </p:txBody>
          </p:sp>
        </mc:Fallback>
      </mc:AlternateContent>
      <p:sp>
        <p:nvSpPr>
          <p:cNvPr id="43" name="CasellaDiTesto 42"/>
          <p:cNvSpPr txBox="1"/>
          <p:nvPr/>
        </p:nvSpPr>
        <p:spPr>
          <a:xfrm>
            <a:off x="5332049" y="304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247189762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85131"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38</a:t>
            </a:fld>
            <a:endParaRPr lang="it-IT" b="1" dirty="0">
              <a:solidFill>
                <a:schemeClr val="bg1"/>
              </a:solidFill>
              <a:latin typeface="Arial"/>
              <a:cs typeface="Arial"/>
            </a:endParaRPr>
          </a:p>
        </p:txBody>
      </p:sp>
      <p:sp>
        <p:nvSpPr>
          <p:cNvPr id="3" name="CasellaDiTesto 2"/>
          <p:cNvSpPr txBox="1"/>
          <p:nvPr/>
        </p:nvSpPr>
        <p:spPr>
          <a:xfrm>
            <a:off x="694977" y="673507"/>
            <a:ext cx="8229600" cy="3662541"/>
          </a:xfrm>
          <a:prstGeom prst="rect">
            <a:avLst/>
          </a:prstGeom>
          <a:noFill/>
        </p:spPr>
        <p:txBody>
          <a:bodyPr wrap="square" rtlCol="0">
            <a:spAutoFit/>
          </a:bodyPr>
          <a:lstStyle/>
          <a:p>
            <a:r>
              <a:rPr lang="it-IT" altLang="it-IT" sz="2400" b="1" dirty="0" smtClean="0">
                <a:solidFill>
                  <a:srgbClr val="003257"/>
                </a:solidFill>
                <a:cs typeface="Tahoma" panose="020B0604030504040204" pitchFamily="34" charset="0"/>
              </a:rPr>
              <a:t>Coefficienti sismici pseudo-statici per muri di sostegno:</a:t>
            </a:r>
          </a:p>
          <a:p>
            <a:pPr algn="ctr"/>
            <a:endParaRPr lang="it-IT" altLang="it-IT" b="1" dirty="0" smtClean="0">
              <a:solidFill>
                <a:srgbClr val="003257"/>
              </a:solidFill>
              <a:latin typeface="Tahoma" panose="020B0604030504040204" pitchFamily="34" charset="0"/>
              <a:cs typeface="Tahoma" panose="020B0604030504040204" pitchFamily="34" charset="0"/>
            </a:endParaRPr>
          </a:p>
          <a:p>
            <a:pPr algn="ctr"/>
            <a:r>
              <a:rPr lang="it-IT" altLang="it-IT" b="1" dirty="0" err="1" smtClean="0">
                <a:solidFill>
                  <a:srgbClr val="003257"/>
                </a:solidFill>
                <a:latin typeface="Tahoma" panose="020B0604030504040204" pitchFamily="34" charset="0"/>
                <a:cs typeface="Tahoma" panose="020B0604030504040204" pitchFamily="34" charset="0"/>
              </a:rPr>
              <a:t>k</a:t>
            </a:r>
            <a:r>
              <a:rPr lang="it-IT" altLang="it-IT" b="1" baseline="-25000" dirty="0" err="1" smtClean="0">
                <a:solidFill>
                  <a:srgbClr val="003257"/>
                </a:solidFill>
                <a:latin typeface="Tahoma" panose="020B0604030504040204" pitchFamily="34" charset="0"/>
                <a:cs typeface="Tahoma" panose="020B0604030504040204" pitchFamily="34" charset="0"/>
              </a:rPr>
              <a:t>h</a:t>
            </a:r>
            <a:r>
              <a:rPr lang="it-IT" altLang="it-IT" b="1" dirty="0">
                <a:solidFill>
                  <a:srgbClr val="003257"/>
                </a:solidFill>
                <a:latin typeface="Tahoma" panose="020B0604030504040204" pitchFamily="34" charset="0"/>
                <a:cs typeface="Tahoma" panose="020B0604030504040204" pitchFamily="34" charset="0"/>
              </a:rPr>
              <a:t>= </a:t>
            </a:r>
            <a:r>
              <a:rPr lang="it-IT" altLang="it-IT" b="1" dirty="0" err="1">
                <a:solidFill>
                  <a:srgbClr val="003257"/>
                </a:solidFill>
                <a:latin typeface="Symbol" panose="05050102010706020507" pitchFamily="18" charset="2"/>
                <a:cs typeface="Tahoma" panose="020B0604030504040204" pitchFamily="34" charset="0"/>
              </a:rPr>
              <a:t>b</a:t>
            </a:r>
            <a:r>
              <a:rPr lang="it-IT" altLang="it-IT" b="1" baseline="-25000" dirty="0" err="1">
                <a:solidFill>
                  <a:srgbClr val="003257"/>
                </a:solidFill>
                <a:latin typeface="Tahoma" panose="020B0604030504040204" pitchFamily="34" charset="0"/>
                <a:cs typeface="Tahoma" panose="020B0604030504040204" pitchFamily="34" charset="0"/>
              </a:rPr>
              <a:t>m</a:t>
            </a:r>
            <a:r>
              <a:rPr lang="it-IT" altLang="it-IT" b="1" dirty="0" err="1">
                <a:solidFill>
                  <a:srgbClr val="003257"/>
                </a:solidFill>
                <a:latin typeface="Tahoma" panose="020B0604030504040204" pitchFamily="34" charset="0"/>
                <a:cs typeface="Tahoma" panose="020B0604030504040204" pitchFamily="34" charset="0"/>
                <a:sym typeface="Symbol" panose="05050102010706020507" pitchFamily="18" charset="2"/>
              </a:rPr>
              <a:t></a:t>
            </a:r>
            <a:r>
              <a:rPr lang="it-IT" altLang="it-IT" b="1" dirty="0" err="1" smtClean="0">
                <a:solidFill>
                  <a:srgbClr val="003257"/>
                </a:solidFill>
                <a:latin typeface="Tahoma" panose="020B0604030504040204" pitchFamily="34" charset="0"/>
                <a:cs typeface="Tahoma" panose="020B0604030504040204" pitchFamily="34" charset="0"/>
                <a:sym typeface="Symbol" panose="05050102010706020507" pitchFamily="18" charset="2"/>
              </a:rPr>
              <a:t>a</a:t>
            </a:r>
            <a:r>
              <a:rPr lang="it-IT" altLang="it-IT" b="1" baseline="-25000" dirty="0" err="1" smtClean="0">
                <a:solidFill>
                  <a:srgbClr val="003257"/>
                </a:solidFill>
                <a:latin typeface="Tahoma" panose="020B0604030504040204" pitchFamily="34" charset="0"/>
                <a:cs typeface="Tahoma" panose="020B0604030504040204" pitchFamily="34" charset="0"/>
                <a:sym typeface="Symbol" panose="05050102010706020507" pitchFamily="18" charset="2"/>
              </a:rPr>
              <a:t>max</a:t>
            </a:r>
            <a:r>
              <a:rPr lang="it-IT" altLang="it-IT" b="1" dirty="0" smtClean="0">
                <a:solidFill>
                  <a:srgbClr val="003257"/>
                </a:solidFill>
                <a:latin typeface="Tahoma" panose="020B0604030504040204" pitchFamily="34" charset="0"/>
                <a:cs typeface="Tahoma" panose="020B0604030504040204" pitchFamily="34" charset="0"/>
                <a:sym typeface="Symbol" panose="05050102010706020507" pitchFamily="18" charset="2"/>
              </a:rPr>
              <a:t>/g 	</a:t>
            </a:r>
          </a:p>
          <a:p>
            <a:pPr algn="ctr"/>
            <a:endParaRPr lang="it-IT" altLang="it-IT" b="1" dirty="0">
              <a:solidFill>
                <a:srgbClr val="003257"/>
              </a:solidFill>
              <a:latin typeface="Tahoma" panose="020B0604030504040204" pitchFamily="34" charset="0"/>
              <a:cs typeface="Tahoma" panose="020B0604030504040204" pitchFamily="34" charset="0"/>
              <a:sym typeface="Symbol" panose="05050102010706020507" pitchFamily="18" charset="2"/>
            </a:endParaRPr>
          </a:p>
          <a:p>
            <a:pPr algn="ctr"/>
            <a:r>
              <a:rPr lang="it-IT" altLang="it-IT" b="1" dirty="0" err="1" smtClean="0">
                <a:solidFill>
                  <a:srgbClr val="003257"/>
                </a:solidFill>
                <a:latin typeface="Tahoma" panose="020B0604030504040204" pitchFamily="34" charset="0"/>
                <a:cs typeface="Tahoma" panose="020B0604030504040204" pitchFamily="34" charset="0"/>
                <a:sym typeface="Symbol" panose="05050102010706020507" pitchFamily="18" charset="2"/>
              </a:rPr>
              <a:t>k</a:t>
            </a:r>
            <a:r>
              <a:rPr lang="it-IT" altLang="it-IT" b="1" baseline="-25000" dirty="0" err="1" smtClean="0">
                <a:solidFill>
                  <a:srgbClr val="003257"/>
                </a:solidFill>
                <a:latin typeface="Tahoma" panose="020B0604030504040204" pitchFamily="34" charset="0"/>
                <a:cs typeface="Tahoma" panose="020B0604030504040204" pitchFamily="34" charset="0"/>
                <a:sym typeface="Symbol" panose="05050102010706020507" pitchFamily="18" charset="2"/>
              </a:rPr>
              <a:t>v</a:t>
            </a:r>
            <a:r>
              <a:rPr lang="it-IT" altLang="it-IT" b="1" dirty="0" smtClean="0">
                <a:solidFill>
                  <a:srgbClr val="003257"/>
                </a:solidFill>
                <a:latin typeface="Tahoma" panose="020B0604030504040204" pitchFamily="34" charset="0"/>
                <a:cs typeface="Tahoma" panose="020B0604030504040204" pitchFamily="34" charset="0"/>
                <a:sym typeface="Symbol" panose="05050102010706020507" pitchFamily="18" charset="2"/>
              </a:rPr>
              <a:t> </a:t>
            </a:r>
            <a:r>
              <a:rPr lang="it-IT" altLang="it-IT" b="1" dirty="0">
                <a:solidFill>
                  <a:srgbClr val="003257"/>
                </a:solidFill>
                <a:latin typeface="Tahoma" panose="020B0604030504040204" pitchFamily="34" charset="0"/>
                <a:cs typeface="Tahoma" panose="020B0604030504040204" pitchFamily="34" charset="0"/>
                <a:sym typeface="Symbol" panose="05050102010706020507" pitchFamily="18" charset="2"/>
              </a:rPr>
              <a:t>=  0.5 </a:t>
            </a:r>
            <a:r>
              <a:rPr lang="it-IT" altLang="it-IT" b="1" dirty="0" err="1" smtClean="0">
                <a:solidFill>
                  <a:srgbClr val="003257"/>
                </a:solidFill>
                <a:latin typeface="Tahoma" panose="020B0604030504040204" pitchFamily="34" charset="0"/>
                <a:cs typeface="Tahoma" panose="020B0604030504040204" pitchFamily="34" charset="0"/>
                <a:sym typeface="Symbol" panose="05050102010706020507" pitchFamily="18" charset="2"/>
              </a:rPr>
              <a:t>k</a:t>
            </a:r>
            <a:r>
              <a:rPr lang="it-IT" altLang="it-IT" b="1" baseline="-25000" dirty="0" err="1" smtClean="0">
                <a:solidFill>
                  <a:srgbClr val="003257"/>
                </a:solidFill>
                <a:latin typeface="Tahoma" panose="020B0604030504040204" pitchFamily="34" charset="0"/>
                <a:cs typeface="Tahoma" panose="020B0604030504040204" pitchFamily="34" charset="0"/>
                <a:sym typeface="Symbol" panose="05050102010706020507" pitchFamily="18" charset="2"/>
              </a:rPr>
              <a:t>h</a:t>
            </a:r>
            <a:r>
              <a:rPr lang="it-IT" altLang="it-IT" b="1" dirty="0" smtClean="0">
                <a:solidFill>
                  <a:srgbClr val="003257"/>
                </a:solidFill>
                <a:latin typeface="Tahoma" panose="020B0604030504040204" pitchFamily="34" charset="0"/>
                <a:cs typeface="Tahoma" panose="020B0604030504040204" pitchFamily="34" charset="0"/>
                <a:sym typeface="Symbol" panose="05050102010706020507" pitchFamily="18" charset="2"/>
              </a:rPr>
              <a:t> </a:t>
            </a:r>
          </a:p>
          <a:p>
            <a:endParaRPr lang="it-IT" altLang="it-IT" dirty="0" smtClean="0">
              <a:solidFill>
                <a:srgbClr val="003053"/>
              </a:solidFill>
              <a:cs typeface="Tahoma" panose="020B0604030504040204" pitchFamily="34" charset="0"/>
            </a:endParaRPr>
          </a:p>
          <a:p>
            <a:r>
              <a:rPr lang="it-IT" altLang="it-IT" sz="2000" dirty="0" err="1" smtClean="0">
                <a:solidFill>
                  <a:srgbClr val="003053"/>
                </a:solidFill>
                <a:cs typeface="Tahoma" panose="020B0604030504040204" pitchFamily="34" charset="0"/>
              </a:rPr>
              <a:t>a</a:t>
            </a:r>
            <a:r>
              <a:rPr lang="it-IT" altLang="it-IT" sz="2000" baseline="-25000" dirty="0" err="1" smtClean="0">
                <a:solidFill>
                  <a:srgbClr val="003053"/>
                </a:solidFill>
                <a:cs typeface="Tahoma" panose="020B0604030504040204" pitchFamily="34" charset="0"/>
              </a:rPr>
              <a:t>max</a:t>
            </a:r>
            <a:r>
              <a:rPr lang="it-IT" altLang="it-IT" sz="2000" dirty="0" smtClean="0">
                <a:solidFill>
                  <a:srgbClr val="003053"/>
                </a:solidFill>
                <a:cs typeface="Tahoma" panose="020B0604030504040204" pitchFamily="34" charset="0"/>
              </a:rPr>
              <a:t> </a:t>
            </a:r>
            <a:r>
              <a:rPr lang="it-IT" altLang="it-IT" sz="2000" dirty="0">
                <a:solidFill>
                  <a:srgbClr val="003053"/>
                </a:solidFill>
                <a:cs typeface="Tahoma" panose="020B0604030504040204" pitchFamily="34" charset="0"/>
              </a:rPr>
              <a:t>= </a:t>
            </a:r>
            <a:r>
              <a:rPr lang="it-IT" altLang="it-IT" sz="2000" dirty="0" err="1">
                <a:solidFill>
                  <a:srgbClr val="003053"/>
                </a:solidFill>
                <a:cs typeface="Tahoma" panose="020B0604030504040204" pitchFamily="34" charset="0"/>
              </a:rPr>
              <a:t>S</a:t>
            </a:r>
            <a:r>
              <a:rPr lang="it-IT" altLang="it-IT" sz="2000" dirty="0" err="1">
                <a:solidFill>
                  <a:srgbClr val="003053"/>
                </a:solidFill>
                <a:cs typeface="Tahoma" panose="020B0604030504040204" pitchFamily="34" charset="0"/>
                <a:sym typeface="Symbol" panose="05050102010706020507" pitchFamily="18" charset="2"/>
              </a:rPr>
              <a:t></a:t>
            </a:r>
            <a:r>
              <a:rPr lang="it-IT" altLang="it-IT" sz="2000" dirty="0" err="1">
                <a:solidFill>
                  <a:srgbClr val="003053"/>
                </a:solidFill>
                <a:cs typeface="Tahoma" panose="020B0604030504040204" pitchFamily="34" charset="0"/>
              </a:rPr>
              <a:t>a</a:t>
            </a:r>
            <a:r>
              <a:rPr lang="it-IT" altLang="it-IT" sz="2000" baseline="-25000" dirty="0" err="1">
                <a:solidFill>
                  <a:srgbClr val="003053"/>
                </a:solidFill>
                <a:cs typeface="Tahoma" panose="020B0604030504040204" pitchFamily="34" charset="0"/>
              </a:rPr>
              <a:t>g</a:t>
            </a:r>
            <a:r>
              <a:rPr lang="it-IT" altLang="it-IT" sz="2000" dirty="0">
                <a:solidFill>
                  <a:srgbClr val="003053"/>
                </a:solidFill>
                <a:cs typeface="Tahoma" panose="020B0604030504040204" pitchFamily="34" charset="0"/>
              </a:rPr>
              <a:t> = </a:t>
            </a:r>
            <a:r>
              <a:rPr lang="it-IT" altLang="it-IT" sz="2000" dirty="0" err="1">
                <a:solidFill>
                  <a:srgbClr val="003053"/>
                </a:solidFill>
                <a:cs typeface="Tahoma" panose="020B0604030504040204" pitchFamily="34" charset="0"/>
              </a:rPr>
              <a:t>S</a:t>
            </a:r>
            <a:r>
              <a:rPr lang="it-IT" altLang="it-IT" sz="2000" baseline="-25000" dirty="0" err="1">
                <a:solidFill>
                  <a:srgbClr val="003053"/>
                </a:solidFill>
                <a:cs typeface="Tahoma" panose="020B0604030504040204" pitchFamily="34" charset="0"/>
              </a:rPr>
              <a:t>S</a:t>
            </a:r>
            <a:r>
              <a:rPr lang="it-IT" altLang="it-IT" sz="2000" dirty="0" err="1">
                <a:solidFill>
                  <a:srgbClr val="003053"/>
                </a:solidFill>
                <a:cs typeface="Tahoma" panose="020B0604030504040204" pitchFamily="34" charset="0"/>
                <a:sym typeface="Symbol" panose="05050102010706020507" pitchFamily="18" charset="2"/>
              </a:rPr>
              <a:t></a:t>
            </a:r>
            <a:r>
              <a:rPr lang="it-IT" altLang="it-IT" sz="2000" dirty="0" err="1">
                <a:solidFill>
                  <a:srgbClr val="003053"/>
                </a:solidFill>
                <a:cs typeface="Tahoma" panose="020B0604030504040204" pitchFamily="34" charset="0"/>
              </a:rPr>
              <a:t>S</a:t>
            </a:r>
            <a:r>
              <a:rPr lang="it-IT" altLang="it-IT" sz="2000" baseline="-25000" dirty="0" err="1">
                <a:solidFill>
                  <a:srgbClr val="003053"/>
                </a:solidFill>
                <a:cs typeface="Tahoma" panose="020B0604030504040204" pitchFamily="34" charset="0"/>
              </a:rPr>
              <a:t>T</a:t>
            </a:r>
            <a:r>
              <a:rPr lang="it-IT" altLang="it-IT" sz="2000" dirty="0" err="1">
                <a:solidFill>
                  <a:srgbClr val="003053"/>
                </a:solidFill>
                <a:cs typeface="Tahoma" panose="020B0604030504040204" pitchFamily="34" charset="0"/>
                <a:sym typeface="Symbol" panose="05050102010706020507" pitchFamily="18" charset="2"/>
              </a:rPr>
              <a:t></a:t>
            </a:r>
            <a:r>
              <a:rPr lang="it-IT" altLang="it-IT" sz="2000" dirty="0" err="1">
                <a:solidFill>
                  <a:srgbClr val="003053"/>
                </a:solidFill>
                <a:cs typeface="Tahoma" panose="020B0604030504040204" pitchFamily="34" charset="0"/>
              </a:rPr>
              <a:t>a</a:t>
            </a:r>
            <a:r>
              <a:rPr lang="it-IT" altLang="it-IT" sz="2000" baseline="-25000" dirty="0" err="1">
                <a:solidFill>
                  <a:srgbClr val="003053"/>
                </a:solidFill>
                <a:cs typeface="Tahoma" panose="020B0604030504040204" pitchFamily="34" charset="0"/>
              </a:rPr>
              <a:t>g</a:t>
            </a:r>
            <a:r>
              <a:rPr lang="it-IT" altLang="it-IT" sz="2000" dirty="0">
                <a:solidFill>
                  <a:srgbClr val="003053"/>
                </a:solidFill>
                <a:cs typeface="Tahoma" panose="020B0604030504040204" pitchFamily="34" charset="0"/>
              </a:rPr>
              <a:t>   accelerazione orizzontale massima al sito</a:t>
            </a:r>
          </a:p>
          <a:p>
            <a:r>
              <a:rPr lang="it-IT" altLang="it-IT" sz="2000" dirty="0" err="1">
                <a:solidFill>
                  <a:srgbClr val="003053"/>
                </a:solidFill>
                <a:cs typeface="Tahoma" panose="020B0604030504040204" pitchFamily="34" charset="0"/>
              </a:rPr>
              <a:t>a</a:t>
            </a:r>
            <a:r>
              <a:rPr lang="it-IT" altLang="it-IT" sz="2000" baseline="-25000" dirty="0" err="1">
                <a:solidFill>
                  <a:srgbClr val="003053"/>
                </a:solidFill>
                <a:cs typeface="Tahoma" panose="020B0604030504040204" pitchFamily="34" charset="0"/>
              </a:rPr>
              <a:t>g</a:t>
            </a:r>
            <a:r>
              <a:rPr lang="it-IT" altLang="it-IT" sz="2000" dirty="0">
                <a:solidFill>
                  <a:srgbClr val="003053"/>
                </a:solidFill>
                <a:cs typeface="Tahoma" panose="020B0604030504040204" pitchFamily="34" charset="0"/>
              </a:rPr>
              <a:t>	        accelerazione orizzontale massima al sito su terreno rigido</a:t>
            </a:r>
            <a:endParaRPr lang="it-IT" altLang="it-IT" sz="2000" baseline="-25000" dirty="0">
              <a:solidFill>
                <a:srgbClr val="003053"/>
              </a:solidFill>
              <a:cs typeface="Tahoma" panose="020B0604030504040204" pitchFamily="34" charset="0"/>
            </a:endParaRPr>
          </a:p>
          <a:p>
            <a:r>
              <a:rPr lang="it-IT" altLang="it-IT" sz="2000" dirty="0">
                <a:solidFill>
                  <a:srgbClr val="003053"/>
                </a:solidFill>
                <a:cs typeface="Tahoma" panose="020B0604030504040204" pitchFamily="34" charset="0"/>
              </a:rPr>
              <a:t>S</a:t>
            </a:r>
            <a:r>
              <a:rPr lang="it-IT" altLang="it-IT" sz="2000" baseline="-25000" dirty="0">
                <a:solidFill>
                  <a:srgbClr val="003053"/>
                </a:solidFill>
                <a:cs typeface="Tahoma" panose="020B0604030504040204" pitchFamily="34" charset="0"/>
              </a:rPr>
              <a:t>S</a:t>
            </a:r>
            <a:r>
              <a:rPr lang="it-IT" altLang="it-IT" sz="2000" dirty="0">
                <a:solidFill>
                  <a:srgbClr val="003053"/>
                </a:solidFill>
                <a:cs typeface="Tahoma" panose="020B0604030504040204" pitchFamily="34" charset="0"/>
              </a:rPr>
              <a:t>  e S</a:t>
            </a:r>
            <a:r>
              <a:rPr lang="it-IT" altLang="it-IT" sz="2000" baseline="-25000" dirty="0">
                <a:solidFill>
                  <a:srgbClr val="003053"/>
                </a:solidFill>
                <a:cs typeface="Tahoma" panose="020B0604030504040204" pitchFamily="34" charset="0"/>
              </a:rPr>
              <a:t>T</a:t>
            </a:r>
            <a:r>
              <a:rPr lang="it-IT" altLang="it-IT" sz="2000" dirty="0">
                <a:solidFill>
                  <a:srgbClr val="003053"/>
                </a:solidFill>
                <a:cs typeface="Tahoma" panose="020B0604030504040204" pitchFamily="34" charset="0"/>
              </a:rPr>
              <a:t>    coefficienti di amplificazione stratigrafica e topografica </a:t>
            </a:r>
          </a:p>
          <a:p>
            <a:r>
              <a:rPr lang="it-IT" altLang="it-IT" sz="2000" dirty="0">
                <a:solidFill>
                  <a:srgbClr val="003053"/>
                </a:solidFill>
                <a:cs typeface="Tahoma" panose="020B0604030504040204" pitchFamily="34" charset="0"/>
              </a:rPr>
              <a:t>g              accelerazione di </a:t>
            </a:r>
            <a:r>
              <a:rPr lang="it-IT" altLang="it-IT" sz="2000" dirty="0" smtClean="0">
                <a:solidFill>
                  <a:srgbClr val="003053"/>
                </a:solidFill>
                <a:cs typeface="Tahoma" panose="020B0604030504040204" pitchFamily="34" charset="0"/>
              </a:rPr>
              <a:t>gravità</a:t>
            </a:r>
          </a:p>
          <a:p>
            <a:r>
              <a:rPr lang="it-IT" altLang="it-IT" sz="2000" dirty="0" err="1" smtClean="0">
                <a:solidFill>
                  <a:srgbClr val="003053"/>
                </a:solidFill>
                <a:latin typeface="Symbol" panose="05050102010706020507" pitchFamily="18" charset="2"/>
                <a:cs typeface="Tahoma" panose="020B0604030504040204" pitchFamily="34" charset="0"/>
              </a:rPr>
              <a:t>b</a:t>
            </a:r>
            <a:r>
              <a:rPr lang="it-IT" altLang="it-IT" sz="2000" baseline="-25000" dirty="0" err="1" smtClean="0">
                <a:solidFill>
                  <a:srgbClr val="003053"/>
                </a:solidFill>
                <a:cs typeface="Tahoma" panose="020B0604030504040204" pitchFamily="34" charset="0"/>
              </a:rPr>
              <a:t>m</a:t>
            </a:r>
            <a:r>
              <a:rPr lang="it-IT" altLang="it-IT" sz="2000" dirty="0" smtClean="0">
                <a:solidFill>
                  <a:srgbClr val="003053"/>
                </a:solidFill>
                <a:cs typeface="Tahoma" panose="020B0604030504040204" pitchFamily="34" charset="0"/>
              </a:rPr>
              <a:t> 		coefficiente di riduzione di </a:t>
            </a:r>
            <a:r>
              <a:rPr lang="it-IT" altLang="it-IT" sz="2000" dirty="0" err="1" smtClean="0">
                <a:solidFill>
                  <a:srgbClr val="003053"/>
                </a:solidFill>
                <a:cs typeface="Tahoma" panose="020B0604030504040204" pitchFamily="34" charset="0"/>
              </a:rPr>
              <a:t>a</a:t>
            </a:r>
            <a:r>
              <a:rPr lang="it-IT" altLang="it-IT" sz="2000" baseline="-25000" dirty="0" err="1" smtClean="0">
                <a:solidFill>
                  <a:srgbClr val="003053"/>
                </a:solidFill>
                <a:cs typeface="Tahoma" panose="020B0604030504040204" pitchFamily="34" charset="0"/>
              </a:rPr>
              <a:t>max</a:t>
            </a:r>
            <a:r>
              <a:rPr lang="it-IT" altLang="it-IT" sz="2000" baseline="-25000" dirty="0" smtClean="0">
                <a:solidFill>
                  <a:srgbClr val="003053"/>
                </a:solidFill>
                <a:cs typeface="Tahoma" panose="020B0604030504040204" pitchFamily="34" charset="0"/>
              </a:rPr>
              <a:t> </a:t>
            </a:r>
            <a:r>
              <a:rPr lang="it-IT" altLang="it-IT" sz="2000" dirty="0" smtClean="0">
                <a:solidFill>
                  <a:srgbClr val="003053"/>
                </a:solidFill>
                <a:cs typeface="Tahoma" panose="020B0604030504040204" pitchFamily="34" charset="0"/>
              </a:rPr>
              <a:t>(variato da NTC 2008 a NTC 2018)</a:t>
            </a:r>
          </a:p>
          <a:p>
            <a:r>
              <a:rPr lang="it-IT" sz="2000" dirty="0">
                <a:solidFill>
                  <a:srgbClr val="003053"/>
                </a:solidFill>
                <a:cs typeface="Tahoma" panose="020B0604030504040204" pitchFamily="34" charset="0"/>
              </a:rPr>
              <a:t>	</a:t>
            </a:r>
            <a:r>
              <a:rPr lang="it-IT" sz="2000" dirty="0" smtClean="0">
                <a:solidFill>
                  <a:srgbClr val="003053"/>
                </a:solidFill>
                <a:cs typeface="Tahoma" panose="020B0604030504040204" pitchFamily="34" charset="0"/>
              </a:rPr>
              <a:t>	per muri non liberi di spostarsi </a:t>
            </a:r>
            <a:r>
              <a:rPr lang="it-IT" sz="2000" dirty="0" err="1" smtClean="0">
                <a:solidFill>
                  <a:srgbClr val="003053"/>
                </a:solidFill>
                <a:latin typeface="Symbol" panose="05050102010706020507" pitchFamily="18" charset="2"/>
                <a:cs typeface="Tahoma" panose="020B0604030504040204" pitchFamily="34" charset="0"/>
              </a:rPr>
              <a:t>b</a:t>
            </a:r>
            <a:r>
              <a:rPr lang="it-IT" sz="2000" baseline="-25000" dirty="0" err="1" smtClean="0">
                <a:solidFill>
                  <a:srgbClr val="003053"/>
                </a:solidFill>
                <a:cs typeface="Tahoma" panose="020B0604030504040204" pitchFamily="34" charset="0"/>
              </a:rPr>
              <a:t>m</a:t>
            </a:r>
            <a:r>
              <a:rPr lang="it-IT" sz="2000" dirty="0" smtClean="0">
                <a:solidFill>
                  <a:srgbClr val="003053"/>
                </a:solidFill>
                <a:cs typeface="Tahoma" panose="020B0604030504040204" pitchFamily="34" charset="0"/>
              </a:rPr>
              <a:t> = 1</a:t>
            </a:r>
            <a:endParaRPr lang="it-IT" dirty="0"/>
          </a:p>
        </p:txBody>
      </p:sp>
      <p:pic>
        <p:nvPicPr>
          <p:cNvPr id="13" name="Picture 2"/>
          <p:cNvPicPr>
            <a:picLocks noChangeAspect="1" noChangeArrowheads="1"/>
          </p:cNvPicPr>
          <p:nvPr/>
        </p:nvPicPr>
        <p:blipFill>
          <a:blip r:embed="rId4">
            <a:extLst>
              <a:ext uri="{28A0092B-C50C-407E-A947-70E740481C1C}">
                <a14:useLocalDpi xmlns:a14="http://schemas.microsoft.com/office/drawing/2010/main" val="0"/>
              </a:ext>
            </a:extLst>
          </a:blip>
          <a:srcRect l="29527" t="46806" r="33466" b="34122"/>
          <a:stretch>
            <a:fillRect/>
          </a:stretch>
        </p:blipFill>
        <p:spPr bwMode="auto">
          <a:xfrm>
            <a:off x="266415" y="5151926"/>
            <a:ext cx="4060704" cy="1569549"/>
          </a:xfrm>
          <a:prstGeom prst="rect">
            <a:avLst/>
          </a:prstGeom>
          <a:solidFill>
            <a:schemeClr val="accent6">
              <a:lumMod val="40000"/>
              <a:lumOff val="60000"/>
            </a:schemeClr>
          </a:solidFill>
          <a:ln>
            <a:noFill/>
          </a:ln>
          <a:extLst/>
        </p:spPr>
      </p:pic>
      <p:sp>
        <p:nvSpPr>
          <p:cNvPr id="8" name="CasellaDiTesto 7"/>
          <p:cNvSpPr txBox="1"/>
          <p:nvPr/>
        </p:nvSpPr>
        <p:spPr>
          <a:xfrm>
            <a:off x="5332049" y="12467"/>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
        <p:nvSpPr>
          <p:cNvPr id="9" name="CasellaDiTesto 8"/>
          <p:cNvSpPr txBox="1"/>
          <p:nvPr/>
        </p:nvSpPr>
        <p:spPr>
          <a:xfrm>
            <a:off x="332403" y="4691720"/>
            <a:ext cx="1571812" cy="461665"/>
          </a:xfrm>
          <a:prstGeom prst="rect">
            <a:avLst/>
          </a:prstGeom>
          <a:noFill/>
          <a:ln>
            <a:noFill/>
          </a:ln>
        </p:spPr>
        <p:txBody>
          <a:bodyPr wrap="square" rtlCol="0">
            <a:spAutoFit/>
          </a:bodyPr>
          <a:lstStyle/>
          <a:p>
            <a:pPr marL="361950" indent="-361950">
              <a:spcAft>
                <a:spcPts val="1200"/>
              </a:spcAft>
            </a:pPr>
            <a:r>
              <a:rPr lang="it-IT" sz="2400" b="1" dirty="0" smtClean="0">
                <a:solidFill>
                  <a:srgbClr val="003257"/>
                </a:solidFill>
                <a:cs typeface="Arial"/>
              </a:rPr>
              <a:t>NTC 2008</a:t>
            </a:r>
            <a:endParaRPr lang="it-IT" sz="2400" dirty="0">
              <a:solidFill>
                <a:srgbClr val="003257"/>
              </a:solidFill>
            </a:endParaRPr>
          </a:p>
        </p:txBody>
      </p:sp>
      <p:sp>
        <p:nvSpPr>
          <p:cNvPr id="10" name="CasellaDiTesto 9"/>
          <p:cNvSpPr txBox="1"/>
          <p:nvPr/>
        </p:nvSpPr>
        <p:spPr>
          <a:xfrm>
            <a:off x="4517227" y="4698407"/>
            <a:ext cx="4407350" cy="1323439"/>
          </a:xfrm>
          <a:prstGeom prst="rect">
            <a:avLst/>
          </a:prstGeom>
          <a:noFill/>
          <a:ln>
            <a:noFill/>
          </a:ln>
        </p:spPr>
        <p:txBody>
          <a:bodyPr wrap="square" rtlCol="0">
            <a:spAutoFit/>
          </a:bodyPr>
          <a:lstStyle/>
          <a:p>
            <a:pPr marL="361950" indent="-361950">
              <a:spcAft>
                <a:spcPts val="1200"/>
              </a:spcAft>
            </a:pPr>
            <a:r>
              <a:rPr lang="it-IT" sz="2400" b="1" dirty="0" smtClean="0">
                <a:solidFill>
                  <a:srgbClr val="C00000"/>
                </a:solidFill>
                <a:cs typeface="Arial"/>
              </a:rPr>
              <a:t>NTC 2018</a:t>
            </a:r>
          </a:p>
          <a:p>
            <a:pPr marL="361950" indent="-361950">
              <a:spcAft>
                <a:spcPts val="1200"/>
              </a:spcAft>
            </a:pPr>
            <a:r>
              <a:rPr lang="it-IT" dirty="0" err="1" smtClean="0">
                <a:solidFill>
                  <a:srgbClr val="003257"/>
                </a:solidFill>
                <a:latin typeface="Symbol" panose="05050102010706020507" pitchFamily="18" charset="2"/>
                <a:cs typeface="Arial"/>
              </a:rPr>
              <a:t>b</a:t>
            </a:r>
            <a:r>
              <a:rPr lang="it-IT" baseline="-25000" dirty="0" err="1" smtClean="0">
                <a:solidFill>
                  <a:srgbClr val="003257"/>
                </a:solidFill>
                <a:cs typeface="Arial"/>
              </a:rPr>
              <a:t>m</a:t>
            </a:r>
            <a:r>
              <a:rPr lang="it-IT" dirty="0" smtClean="0">
                <a:solidFill>
                  <a:srgbClr val="003257"/>
                </a:solidFill>
                <a:cs typeface="Arial"/>
              </a:rPr>
              <a:t> = 0.38 nelle verifiche allo stato limite SLV</a:t>
            </a:r>
          </a:p>
          <a:p>
            <a:pPr marL="361950" indent="-361950">
              <a:spcAft>
                <a:spcPts val="1200"/>
              </a:spcAft>
            </a:pPr>
            <a:r>
              <a:rPr lang="it-IT" dirty="0" err="1">
                <a:solidFill>
                  <a:srgbClr val="003257"/>
                </a:solidFill>
                <a:latin typeface="Symbol" panose="05050102010706020507" pitchFamily="18" charset="2"/>
                <a:cs typeface="Arial"/>
              </a:rPr>
              <a:t>b</a:t>
            </a:r>
            <a:r>
              <a:rPr lang="it-IT" baseline="-25000" dirty="0" err="1">
                <a:solidFill>
                  <a:srgbClr val="003257"/>
                </a:solidFill>
                <a:cs typeface="Arial"/>
              </a:rPr>
              <a:t>m</a:t>
            </a:r>
            <a:r>
              <a:rPr lang="it-IT" dirty="0">
                <a:solidFill>
                  <a:srgbClr val="003257"/>
                </a:solidFill>
                <a:cs typeface="Arial"/>
              </a:rPr>
              <a:t> = </a:t>
            </a:r>
            <a:r>
              <a:rPr lang="it-IT" dirty="0" smtClean="0">
                <a:solidFill>
                  <a:srgbClr val="003257"/>
                </a:solidFill>
                <a:cs typeface="Arial"/>
              </a:rPr>
              <a:t>0.47 </a:t>
            </a:r>
            <a:r>
              <a:rPr lang="it-IT" dirty="0">
                <a:solidFill>
                  <a:srgbClr val="003257"/>
                </a:solidFill>
                <a:cs typeface="Arial"/>
              </a:rPr>
              <a:t>nelle verifiche allo stato limite </a:t>
            </a:r>
            <a:r>
              <a:rPr lang="it-IT" dirty="0" smtClean="0">
                <a:solidFill>
                  <a:srgbClr val="003257"/>
                </a:solidFill>
                <a:cs typeface="Arial"/>
              </a:rPr>
              <a:t>SLD</a:t>
            </a:r>
            <a:endParaRPr lang="it-IT" dirty="0">
              <a:solidFill>
                <a:srgbClr val="003257"/>
              </a:solidFill>
            </a:endParaRPr>
          </a:p>
        </p:txBody>
      </p:sp>
    </p:spTree>
    <p:extLst>
      <p:ext uri="{BB962C8B-B14F-4D97-AF65-F5344CB8AC3E}">
        <p14:creationId xmlns:p14="http://schemas.microsoft.com/office/powerpoint/2010/main" val="24032643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40697"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39</a:t>
            </a:fld>
            <a:endParaRPr lang="it-IT" b="1" dirty="0">
              <a:solidFill>
                <a:schemeClr val="bg1"/>
              </a:solidFill>
              <a:latin typeface="Arial"/>
              <a:cs typeface="Arial"/>
            </a:endParaRPr>
          </a:p>
        </p:txBody>
      </p:sp>
      <p:sp>
        <p:nvSpPr>
          <p:cNvPr id="3" name="CasellaDiTesto 2"/>
          <p:cNvSpPr txBox="1"/>
          <p:nvPr/>
        </p:nvSpPr>
        <p:spPr>
          <a:xfrm>
            <a:off x="627506" y="789586"/>
            <a:ext cx="7852475" cy="5601533"/>
          </a:xfrm>
          <a:prstGeom prst="rect">
            <a:avLst/>
          </a:prstGeom>
          <a:solidFill>
            <a:srgbClr val="FF9900"/>
          </a:solidFill>
        </p:spPr>
        <p:txBody>
          <a:bodyPr wrap="square" rtlCol="0">
            <a:spAutoFit/>
          </a:bodyPr>
          <a:lstStyle/>
          <a:p>
            <a:pPr>
              <a:spcAft>
                <a:spcPts val="1200"/>
              </a:spcAft>
            </a:pPr>
            <a:r>
              <a:rPr lang="it-IT" altLang="it-IT" sz="2400" b="1" dirty="0" smtClean="0">
                <a:solidFill>
                  <a:srgbClr val="003257"/>
                </a:solidFill>
                <a:cs typeface="Tahoma" panose="020B0604030504040204" pitchFamily="34" charset="0"/>
              </a:rPr>
              <a:t>Nella Circolare Esplicativa delle NTC 2008 (C7.11.6.2) si suggerisce di utilizzare per </a:t>
            </a:r>
            <a:r>
              <a:rPr lang="it-IT" altLang="it-IT" sz="2400" b="1" dirty="0" smtClean="0">
                <a:solidFill>
                  <a:srgbClr val="C00000"/>
                </a:solidFill>
                <a:cs typeface="Tahoma" panose="020B0604030504040204" pitchFamily="34" charset="0"/>
              </a:rPr>
              <a:t>l’analisi pseudo-statica:</a:t>
            </a:r>
          </a:p>
          <a:p>
            <a:pPr marL="2782888" indent="-2782888"/>
            <a:r>
              <a:rPr lang="it-IT" altLang="it-IT" sz="2400" b="1" dirty="0" smtClean="0">
                <a:solidFill>
                  <a:srgbClr val="003257"/>
                </a:solidFill>
                <a:cs typeface="Tahoma" panose="020B0604030504040204" pitchFamily="34" charset="0"/>
              </a:rPr>
              <a:t>DA1-C2 (A2+M2+R2)</a:t>
            </a:r>
            <a:r>
              <a:rPr lang="it-IT" altLang="it-IT" sz="2400" b="1" dirty="0">
                <a:solidFill>
                  <a:srgbClr val="003257"/>
                </a:solidFill>
                <a:cs typeface="Tahoma" panose="020B0604030504040204" pitchFamily="34" charset="0"/>
              </a:rPr>
              <a:t>	per le verifiche geotecniche </a:t>
            </a:r>
            <a:r>
              <a:rPr lang="it-IT" altLang="it-IT" sz="2400" b="1" dirty="0" smtClean="0">
                <a:solidFill>
                  <a:srgbClr val="003257"/>
                </a:solidFill>
                <a:cs typeface="Tahoma" panose="020B0604030504040204" pitchFamily="34" charset="0"/>
              </a:rPr>
              <a:t>(scorrimento, carico limite)</a:t>
            </a:r>
            <a:endParaRPr lang="it-IT" altLang="it-IT" sz="2400" b="1" dirty="0">
              <a:solidFill>
                <a:srgbClr val="003257"/>
              </a:solidFill>
              <a:cs typeface="Tahoma" panose="020B0604030504040204" pitchFamily="34" charset="0"/>
            </a:endParaRPr>
          </a:p>
          <a:p>
            <a:pPr>
              <a:spcAft>
                <a:spcPts val="1200"/>
              </a:spcAft>
            </a:pPr>
            <a:r>
              <a:rPr lang="it-IT" altLang="it-IT" sz="2400" b="1" dirty="0" smtClean="0">
                <a:solidFill>
                  <a:srgbClr val="003257"/>
                </a:solidFill>
                <a:cs typeface="Tahoma" panose="020B0604030504040204" pitchFamily="34" charset="0"/>
              </a:rPr>
              <a:t>DA1-C1 (A1+M1+R1)	per le verifiche strutturali</a:t>
            </a:r>
          </a:p>
          <a:p>
            <a:pPr>
              <a:spcAft>
                <a:spcPts val="1200"/>
              </a:spcAft>
            </a:pPr>
            <a:r>
              <a:rPr lang="it-IT" altLang="it-IT" sz="2400" b="1" dirty="0" smtClean="0">
                <a:solidFill>
                  <a:srgbClr val="003053"/>
                </a:solidFill>
                <a:cs typeface="Tahoma" panose="020B0604030504040204" pitchFamily="34" charset="0"/>
              </a:rPr>
              <a:t>oppure</a:t>
            </a:r>
          </a:p>
          <a:p>
            <a:pPr>
              <a:spcAft>
                <a:spcPts val="1200"/>
              </a:spcAft>
            </a:pPr>
            <a:r>
              <a:rPr lang="it-IT" altLang="it-IT" sz="2400" b="1" dirty="0" smtClean="0">
                <a:solidFill>
                  <a:srgbClr val="003053"/>
                </a:solidFill>
                <a:cs typeface="Tahoma" panose="020B0604030504040204" pitchFamily="34" charset="0"/>
              </a:rPr>
              <a:t>DA2 </a:t>
            </a:r>
            <a:r>
              <a:rPr lang="it-IT" altLang="it-IT" sz="2400" b="1" dirty="0">
                <a:solidFill>
                  <a:srgbClr val="003053"/>
                </a:solidFill>
                <a:cs typeface="Tahoma" panose="020B0604030504040204" pitchFamily="34" charset="0"/>
              </a:rPr>
              <a:t>(</a:t>
            </a:r>
            <a:r>
              <a:rPr lang="it-IT" altLang="it-IT" sz="2400" b="1" dirty="0" smtClean="0">
                <a:solidFill>
                  <a:srgbClr val="003053"/>
                </a:solidFill>
                <a:cs typeface="Tahoma" panose="020B0604030504040204" pitchFamily="34" charset="0"/>
              </a:rPr>
              <a:t>A1+M1+R3)</a:t>
            </a:r>
            <a:endParaRPr lang="it-IT" altLang="it-IT" sz="2400" b="1" dirty="0">
              <a:solidFill>
                <a:srgbClr val="003053"/>
              </a:solidFill>
              <a:cs typeface="Tahoma" panose="020B0604030504040204" pitchFamily="34" charset="0"/>
            </a:endParaRPr>
          </a:p>
          <a:p>
            <a:pPr>
              <a:spcAft>
                <a:spcPts val="1200"/>
              </a:spcAft>
            </a:pPr>
            <a:r>
              <a:rPr lang="it-IT" altLang="it-IT" sz="2400" b="1" dirty="0" smtClean="0">
                <a:solidFill>
                  <a:srgbClr val="003257"/>
                </a:solidFill>
                <a:cs typeface="Tahoma" panose="020B0604030504040204" pitchFamily="34" charset="0"/>
              </a:rPr>
              <a:t>con i coefficienti A posti sempre = 1</a:t>
            </a:r>
          </a:p>
          <a:p>
            <a:pPr>
              <a:spcAft>
                <a:spcPts val="1200"/>
              </a:spcAft>
            </a:pPr>
            <a:r>
              <a:rPr lang="it-IT" altLang="it-IT" sz="2400" b="1" dirty="0" smtClean="0">
                <a:solidFill>
                  <a:srgbClr val="003257"/>
                </a:solidFill>
                <a:cs typeface="Tahoma" panose="020B0604030504040204" pitchFamily="34" charset="0"/>
              </a:rPr>
              <a:t>E per </a:t>
            </a:r>
            <a:r>
              <a:rPr lang="it-IT" altLang="it-IT" sz="2400" b="1" dirty="0" smtClean="0">
                <a:solidFill>
                  <a:srgbClr val="C00000"/>
                </a:solidFill>
                <a:cs typeface="Tahoma" panose="020B0604030504040204" pitchFamily="34" charset="0"/>
              </a:rPr>
              <a:t>l’analisi con il metodo degli spostamenti</a:t>
            </a:r>
            <a:r>
              <a:rPr lang="it-IT" altLang="it-IT" sz="2400" b="1" dirty="0" smtClean="0">
                <a:solidFill>
                  <a:srgbClr val="003257"/>
                </a:solidFill>
                <a:cs typeface="Tahoma" panose="020B0604030504040204" pitchFamily="34" charset="0"/>
              </a:rPr>
              <a:t>:</a:t>
            </a:r>
          </a:p>
          <a:p>
            <a:pPr marL="342900" indent="-342900">
              <a:spcAft>
                <a:spcPts val="1200"/>
              </a:spcAft>
              <a:buFont typeface="Arial" panose="020B0604020202020204" pitchFamily="34" charset="0"/>
              <a:buChar char="•"/>
            </a:pPr>
            <a:r>
              <a:rPr lang="it-IT" altLang="it-IT" sz="2400" b="1" dirty="0" smtClean="0">
                <a:solidFill>
                  <a:srgbClr val="003257"/>
                </a:solidFill>
                <a:cs typeface="Tahoma" panose="020B0604030504040204" pitchFamily="34" charset="0"/>
              </a:rPr>
              <a:t>Accelerogrammi reali e parametri di resistenza caratteristici (non ridotti),</a:t>
            </a:r>
          </a:p>
          <a:p>
            <a:pPr marL="342900" indent="-342900">
              <a:spcAft>
                <a:spcPts val="1200"/>
              </a:spcAft>
              <a:buFont typeface="Arial" panose="020B0604020202020204" pitchFamily="34" charset="0"/>
              <a:buChar char="•"/>
            </a:pPr>
            <a:r>
              <a:rPr lang="it-IT" altLang="it-IT" sz="2400" b="1" dirty="0" smtClean="0">
                <a:solidFill>
                  <a:srgbClr val="003257"/>
                </a:solidFill>
                <a:cs typeface="Tahoma" panose="020B0604030504040204" pitchFamily="34" charset="0"/>
              </a:rPr>
              <a:t>Spostamenti ammissibili fissati dal Progettista</a:t>
            </a:r>
          </a:p>
        </p:txBody>
      </p:sp>
      <p:sp>
        <p:nvSpPr>
          <p:cNvPr id="7" name="CasellaDiTesto 6"/>
          <p:cNvSpPr txBox="1"/>
          <p:nvPr/>
        </p:nvSpPr>
        <p:spPr>
          <a:xfrm>
            <a:off x="5332049" y="304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20966910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90"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40</a:t>
            </a:fld>
            <a:endParaRPr lang="it-IT" b="1" dirty="0">
              <a:solidFill>
                <a:schemeClr val="bg1"/>
              </a:solidFill>
              <a:latin typeface="Arial"/>
              <a:cs typeface="Arial"/>
            </a:endParaRPr>
          </a:p>
        </p:txBody>
      </p:sp>
      <p:sp>
        <p:nvSpPr>
          <p:cNvPr id="13" name="CasellaDiTesto 12"/>
          <p:cNvSpPr txBox="1"/>
          <p:nvPr/>
        </p:nvSpPr>
        <p:spPr>
          <a:xfrm>
            <a:off x="709255" y="913883"/>
            <a:ext cx="7984558" cy="5216813"/>
          </a:xfrm>
          <a:prstGeom prst="rect">
            <a:avLst/>
          </a:prstGeom>
          <a:solidFill>
            <a:schemeClr val="accent5">
              <a:lumMod val="20000"/>
              <a:lumOff val="80000"/>
            </a:schemeClr>
          </a:solidFill>
          <a:ln>
            <a:solidFill>
              <a:srgbClr val="003257"/>
            </a:solidFill>
          </a:ln>
        </p:spPr>
        <p:txBody>
          <a:bodyPr wrap="square" rtlCol="0">
            <a:spAutoFit/>
          </a:bodyPr>
          <a:lstStyle/>
          <a:p>
            <a:pPr>
              <a:spcAft>
                <a:spcPts val="600"/>
              </a:spcAft>
            </a:pPr>
            <a:r>
              <a:rPr lang="it-IT" sz="2400" b="1" dirty="0" smtClean="0">
                <a:solidFill>
                  <a:srgbClr val="003257"/>
                </a:solidFill>
              </a:rPr>
              <a:t>Anche le </a:t>
            </a:r>
            <a:r>
              <a:rPr lang="it-IT" sz="2400" b="1" dirty="0">
                <a:solidFill>
                  <a:srgbClr val="003257"/>
                </a:solidFill>
              </a:rPr>
              <a:t>NTC 2018 (7.11.6.2.1</a:t>
            </a:r>
            <a:r>
              <a:rPr lang="it-IT" sz="2400" b="1" dirty="0" smtClean="0">
                <a:solidFill>
                  <a:srgbClr val="003257"/>
                </a:solidFill>
              </a:rPr>
              <a:t>) per </a:t>
            </a:r>
            <a:r>
              <a:rPr lang="it-IT" sz="2400" b="1" dirty="0">
                <a:solidFill>
                  <a:srgbClr val="003257"/>
                </a:solidFill>
              </a:rPr>
              <a:t>l’analisi dei muri di sostegno in condizioni sismiche </a:t>
            </a:r>
            <a:r>
              <a:rPr lang="it-IT" sz="2400" b="1" dirty="0" smtClean="0">
                <a:solidFill>
                  <a:srgbClr val="003257"/>
                </a:solidFill>
              </a:rPr>
              <a:t>consentono </a:t>
            </a:r>
            <a:r>
              <a:rPr lang="it-IT" sz="2400" b="1" dirty="0">
                <a:solidFill>
                  <a:srgbClr val="003257"/>
                </a:solidFill>
              </a:rPr>
              <a:t>l’uso di:</a:t>
            </a:r>
          </a:p>
          <a:p>
            <a:pPr marL="342900" indent="-342900">
              <a:spcAft>
                <a:spcPts val="600"/>
              </a:spcAft>
              <a:buFont typeface="Arial" panose="020B0604020202020204" pitchFamily="34" charset="0"/>
              <a:buChar char="•"/>
            </a:pPr>
            <a:r>
              <a:rPr lang="it-IT" sz="2400" b="1" dirty="0">
                <a:solidFill>
                  <a:srgbClr val="003257"/>
                </a:solidFill>
              </a:rPr>
              <a:t>Metodi </a:t>
            </a:r>
            <a:r>
              <a:rPr lang="it-IT" sz="2400" b="1" dirty="0" smtClean="0">
                <a:solidFill>
                  <a:srgbClr val="003257"/>
                </a:solidFill>
              </a:rPr>
              <a:t>pseudo-statici (equilibrio limite),</a:t>
            </a:r>
            <a:endParaRPr lang="it-IT" sz="2400" b="1" dirty="0">
              <a:solidFill>
                <a:srgbClr val="003257"/>
              </a:solidFill>
            </a:endParaRPr>
          </a:p>
          <a:p>
            <a:pPr marL="342900" indent="-342900">
              <a:spcAft>
                <a:spcPts val="600"/>
              </a:spcAft>
              <a:buFont typeface="Arial" panose="020B0604020202020204" pitchFamily="34" charset="0"/>
              <a:buChar char="•"/>
            </a:pPr>
            <a:r>
              <a:rPr lang="it-IT" sz="2400" b="1" dirty="0">
                <a:solidFill>
                  <a:srgbClr val="003257"/>
                </a:solidFill>
              </a:rPr>
              <a:t>Metodi degli </a:t>
            </a:r>
            <a:r>
              <a:rPr lang="it-IT" sz="2400" b="1" dirty="0" smtClean="0">
                <a:solidFill>
                  <a:srgbClr val="003257"/>
                </a:solidFill>
              </a:rPr>
              <a:t>spostamenti.</a:t>
            </a:r>
          </a:p>
          <a:p>
            <a:pPr algn="ctr">
              <a:spcAft>
                <a:spcPts val="600"/>
              </a:spcAft>
            </a:pPr>
            <a:r>
              <a:rPr lang="it-IT" sz="2400" b="1" dirty="0" smtClean="0">
                <a:solidFill>
                  <a:srgbClr val="003257"/>
                </a:solidFill>
              </a:rPr>
              <a:t>Ma sono introdotte diverse modifiche</a:t>
            </a:r>
          </a:p>
          <a:p>
            <a:pPr marL="457200" indent="-457200">
              <a:spcAft>
                <a:spcPts val="600"/>
              </a:spcAft>
              <a:buFont typeface="+mj-lt"/>
              <a:buAutoNum type="arabicPeriod"/>
            </a:pPr>
            <a:r>
              <a:rPr lang="it-IT" sz="2400" b="1" dirty="0" smtClean="0">
                <a:solidFill>
                  <a:srgbClr val="003257"/>
                </a:solidFill>
              </a:rPr>
              <a:t>Per le verifiche di sicurezza si deve utilizzare solo l’Approccio DA2 (A1+M1+R3),</a:t>
            </a:r>
          </a:p>
          <a:p>
            <a:pPr marL="457200" indent="-457200">
              <a:spcAft>
                <a:spcPts val="1200"/>
              </a:spcAft>
              <a:buFont typeface="+mj-lt"/>
              <a:buAutoNum type="arabicPeriod"/>
            </a:pPr>
            <a:r>
              <a:rPr lang="it-IT" sz="2400" b="1" dirty="0" smtClean="0">
                <a:solidFill>
                  <a:srgbClr val="003257"/>
                </a:solidFill>
              </a:rPr>
              <a:t>Sono variati (e aumentati) i coefficienti per </a:t>
            </a:r>
            <a:r>
              <a:rPr lang="it-IT" sz="2400" b="1" dirty="0" err="1" smtClean="0">
                <a:solidFill>
                  <a:srgbClr val="003257"/>
                </a:solidFill>
                <a:latin typeface="Symbol" panose="05050102010706020507" pitchFamily="18" charset="2"/>
              </a:rPr>
              <a:t>b</a:t>
            </a:r>
            <a:r>
              <a:rPr lang="it-IT" sz="2400" b="1" baseline="-25000" dirty="0" err="1" smtClean="0">
                <a:solidFill>
                  <a:srgbClr val="003257"/>
                </a:solidFill>
              </a:rPr>
              <a:t>m</a:t>
            </a:r>
            <a:r>
              <a:rPr lang="it-IT" sz="2400" b="1" dirty="0" smtClean="0">
                <a:solidFill>
                  <a:srgbClr val="003257"/>
                </a:solidFill>
              </a:rPr>
              <a:t> per il calcolo dei c</a:t>
            </a:r>
            <a:r>
              <a:rPr lang="it-IT" altLang="it-IT" sz="2400" b="1" dirty="0" smtClean="0">
                <a:solidFill>
                  <a:srgbClr val="003257"/>
                </a:solidFill>
                <a:cs typeface="Tahoma" panose="020B0604030504040204" pitchFamily="34" charset="0"/>
              </a:rPr>
              <a:t>oefficienti </a:t>
            </a:r>
            <a:r>
              <a:rPr lang="it-IT" altLang="it-IT" sz="2400" b="1" dirty="0">
                <a:solidFill>
                  <a:srgbClr val="003257"/>
                </a:solidFill>
                <a:cs typeface="Tahoma" panose="020B0604030504040204" pitchFamily="34" charset="0"/>
              </a:rPr>
              <a:t>sismici pseudo-statici</a:t>
            </a:r>
            <a:r>
              <a:rPr lang="it-IT" altLang="it-IT" sz="2400" b="1" dirty="0" smtClean="0">
                <a:solidFill>
                  <a:srgbClr val="003257"/>
                </a:solidFill>
                <a:cs typeface="Tahoma" panose="020B0604030504040204" pitchFamily="34" charset="0"/>
              </a:rPr>
              <a:t>:</a:t>
            </a:r>
            <a:endParaRPr lang="it-IT" altLang="it-IT" sz="2400" b="1" dirty="0">
              <a:solidFill>
                <a:srgbClr val="003257"/>
              </a:solidFill>
              <a:latin typeface="Tahoma" panose="020B0604030504040204" pitchFamily="34" charset="0"/>
              <a:cs typeface="Tahoma" panose="020B0604030504040204" pitchFamily="34" charset="0"/>
            </a:endParaRPr>
          </a:p>
          <a:p>
            <a:pPr algn="ctr">
              <a:spcAft>
                <a:spcPts val="1200"/>
              </a:spcAft>
            </a:pPr>
            <a:r>
              <a:rPr lang="it-IT" altLang="it-IT" sz="2400" dirty="0" err="1">
                <a:solidFill>
                  <a:srgbClr val="003257"/>
                </a:solidFill>
                <a:latin typeface="Tahoma" panose="020B0604030504040204" pitchFamily="34" charset="0"/>
                <a:cs typeface="Tahoma" panose="020B0604030504040204" pitchFamily="34" charset="0"/>
              </a:rPr>
              <a:t>k</a:t>
            </a:r>
            <a:r>
              <a:rPr lang="it-IT" altLang="it-IT" sz="2400" baseline="-25000" dirty="0" err="1">
                <a:solidFill>
                  <a:srgbClr val="003257"/>
                </a:solidFill>
                <a:latin typeface="Tahoma" panose="020B0604030504040204" pitchFamily="34" charset="0"/>
                <a:cs typeface="Tahoma" panose="020B0604030504040204" pitchFamily="34" charset="0"/>
              </a:rPr>
              <a:t>h</a:t>
            </a:r>
            <a:r>
              <a:rPr lang="it-IT" altLang="it-IT" sz="2400" dirty="0">
                <a:solidFill>
                  <a:srgbClr val="003257"/>
                </a:solidFill>
                <a:latin typeface="Tahoma" panose="020B0604030504040204" pitchFamily="34" charset="0"/>
                <a:cs typeface="Tahoma" panose="020B0604030504040204" pitchFamily="34" charset="0"/>
              </a:rPr>
              <a:t>= </a:t>
            </a:r>
            <a:r>
              <a:rPr lang="it-IT" altLang="it-IT" sz="2400" dirty="0" err="1">
                <a:solidFill>
                  <a:srgbClr val="003257"/>
                </a:solidFill>
                <a:latin typeface="Symbol" panose="05050102010706020507" pitchFamily="18" charset="2"/>
                <a:cs typeface="Tahoma" panose="020B0604030504040204" pitchFamily="34" charset="0"/>
              </a:rPr>
              <a:t>b</a:t>
            </a:r>
            <a:r>
              <a:rPr lang="it-IT" altLang="it-IT" sz="2400" baseline="-25000" dirty="0" err="1">
                <a:solidFill>
                  <a:srgbClr val="003257"/>
                </a:solidFill>
                <a:latin typeface="Tahoma" panose="020B0604030504040204" pitchFamily="34" charset="0"/>
                <a:cs typeface="Tahoma" panose="020B0604030504040204" pitchFamily="34" charset="0"/>
              </a:rPr>
              <a:t>m</a:t>
            </a:r>
            <a:r>
              <a:rPr lang="it-IT" altLang="it-IT" sz="2400" dirty="0" err="1">
                <a:solidFill>
                  <a:srgbClr val="003257"/>
                </a:solidFill>
                <a:latin typeface="Tahoma" panose="020B0604030504040204" pitchFamily="34" charset="0"/>
                <a:cs typeface="Tahoma" panose="020B0604030504040204" pitchFamily="34" charset="0"/>
                <a:sym typeface="Symbol" panose="05050102010706020507" pitchFamily="18" charset="2"/>
              </a:rPr>
              <a:t>a</a:t>
            </a:r>
            <a:r>
              <a:rPr lang="it-IT" altLang="it-IT" sz="2400" baseline="-25000" dirty="0" err="1">
                <a:solidFill>
                  <a:srgbClr val="003257"/>
                </a:solidFill>
                <a:latin typeface="Tahoma" panose="020B0604030504040204" pitchFamily="34" charset="0"/>
                <a:cs typeface="Tahoma" panose="020B0604030504040204" pitchFamily="34" charset="0"/>
                <a:sym typeface="Symbol" panose="05050102010706020507" pitchFamily="18" charset="2"/>
              </a:rPr>
              <a:t>max</a:t>
            </a:r>
            <a:r>
              <a:rPr lang="it-IT" altLang="it-IT" sz="2400" dirty="0">
                <a:solidFill>
                  <a:srgbClr val="003257"/>
                </a:solidFill>
                <a:latin typeface="Tahoma" panose="020B0604030504040204" pitchFamily="34" charset="0"/>
                <a:cs typeface="Tahoma" panose="020B0604030504040204" pitchFamily="34" charset="0"/>
                <a:sym typeface="Symbol" panose="05050102010706020507" pitchFamily="18" charset="2"/>
              </a:rPr>
              <a:t>/g 	</a:t>
            </a:r>
            <a:r>
              <a:rPr lang="it-IT" altLang="it-IT" sz="2400" dirty="0" err="1" smtClean="0">
                <a:solidFill>
                  <a:srgbClr val="003257"/>
                </a:solidFill>
                <a:latin typeface="Tahoma" panose="020B0604030504040204" pitchFamily="34" charset="0"/>
                <a:cs typeface="Tahoma" panose="020B0604030504040204" pitchFamily="34" charset="0"/>
                <a:sym typeface="Symbol" panose="05050102010706020507" pitchFamily="18" charset="2"/>
              </a:rPr>
              <a:t>k</a:t>
            </a:r>
            <a:r>
              <a:rPr lang="it-IT" altLang="it-IT" sz="2400" baseline="-25000" dirty="0" err="1" smtClean="0">
                <a:solidFill>
                  <a:srgbClr val="003257"/>
                </a:solidFill>
                <a:latin typeface="Tahoma" panose="020B0604030504040204" pitchFamily="34" charset="0"/>
                <a:cs typeface="Tahoma" panose="020B0604030504040204" pitchFamily="34" charset="0"/>
                <a:sym typeface="Symbol" panose="05050102010706020507" pitchFamily="18" charset="2"/>
              </a:rPr>
              <a:t>v</a:t>
            </a:r>
            <a:r>
              <a:rPr lang="it-IT" altLang="it-IT" sz="2400" dirty="0" smtClean="0">
                <a:solidFill>
                  <a:srgbClr val="003257"/>
                </a:solidFill>
                <a:latin typeface="Tahoma" panose="020B0604030504040204" pitchFamily="34" charset="0"/>
                <a:cs typeface="Tahoma" panose="020B0604030504040204" pitchFamily="34" charset="0"/>
                <a:sym typeface="Symbol" panose="05050102010706020507" pitchFamily="18" charset="2"/>
              </a:rPr>
              <a:t> </a:t>
            </a:r>
            <a:r>
              <a:rPr lang="it-IT" altLang="it-IT" sz="2400" dirty="0">
                <a:solidFill>
                  <a:srgbClr val="003257"/>
                </a:solidFill>
                <a:latin typeface="Tahoma" panose="020B0604030504040204" pitchFamily="34" charset="0"/>
                <a:cs typeface="Tahoma" panose="020B0604030504040204" pitchFamily="34" charset="0"/>
                <a:sym typeface="Symbol" panose="05050102010706020507" pitchFamily="18" charset="2"/>
              </a:rPr>
              <a:t>=  0.5 </a:t>
            </a:r>
            <a:r>
              <a:rPr lang="it-IT" altLang="it-IT" sz="2400" dirty="0" err="1">
                <a:solidFill>
                  <a:srgbClr val="003257"/>
                </a:solidFill>
                <a:latin typeface="Tahoma" panose="020B0604030504040204" pitchFamily="34" charset="0"/>
                <a:cs typeface="Tahoma" panose="020B0604030504040204" pitchFamily="34" charset="0"/>
                <a:sym typeface="Symbol" panose="05050102010706020507" pitchFamily="18" charset="2"/>
              </a:rPr>
              <a:t>k</a:t>
            </a:r>
            <a:r>
              <a:rPr lang="it-IT" altLang="it-IT" sz="2400" baseline="-25000" dirty="0" err="1">
                <a:solidFill>
                  <a:srgbClr val="003257"/>
                </a:solidFill>
                <a:latin typeface="Tahoma" panose="020B0604030504040204" pitchFamily="34" charset="0"/>
                <a:cs typeface="Tahoma" panose="020B0604030504040204" pitchFamily="34" charset="0"/>
                <a:sym typeface="Symbol" panose="05050102010706020507" pitchFamily="18" charset="2"/>
              </a:rPr>
              <a:t>h</a:t>
            </a:r>
            <a:r>
              <a:rPr lang="it-IT" altLang="it-IT" sz="2400" dirty="0">
                <a:solidFill>
                  <a:srgbClr val="003257"/>
                </a:solidFill>
                <a:latin typeface="Tahoma" panose="020B0604030504040204" pitchFamily="34" charset="0"/>
                <a:cs typeface="Tahoma" panose="020B0604030504040204" pitchFamily="34" charset="0"/>
                <a:sym typeface="Symbol" panose="05050102010706020507" pitchFamily="18" charset="2"/>
              </a:rPr>
              <a:t> </a:t>
            </a:r>
            <a:endParaRPr lang="it-IT" altLang="it-IT" sz="2400" dirty="0" smtClean="0">
              <a:solidFill>
                <a:srgbClr val="003257"/>
              </a:solidFill>
              <a:latin typeface="Tahoma" panose="020B0604030504040204" pitchFamily="34" charset="0"/>
              <a:cs typeface="Tahoma" panose="020B0604030504040204" pitchFamily="34" charset="0"/>
              <a:sym typeface="Symbol" panose="05050102010706020507" pitchFamily="18" charset="2"/>
            </a:endParaRPr>
          </a:p>
          <a:p>
            <a:pPr marL="452438">
              <a:spcAft>
                <a:spcPts val="1200"/>
              </a:spcAft>
            </a:pPr>
            <a:r>
              <a:rPr lang="it-IT" altLang="it-IT" sz="2400" b="1" dirty="0" smtClean="0">
                <a:solidFill>
                  <a:srgbClr val="003257"/>
                </a:solidFill>
                <a:cs typeface="Tahoma" panose="020B0604030504040204" pitchFamily="34" charset="0"/>
                <a:sym typeface="Symbol" panose="05050102010706020507" pitchFamily="18" charset="2"/>
              </a:rPr>
              <a:t>diversi per SLV e SLD, non dipendenti dalla categoria di sottosuolo, maggiorati per verifica al ribaltamento.</a:t>
            </a:r>
            <a:endParaRPr lang="it-IT" sz="2400" b="1" dirty="0">
              <a:solidFill>
                <a:srgbClr val="003257"/>
              </a:solidFill>
            </a:endParaRPr>
          </a:p>
        </p:txBody>
      </p:sp>
      <p:sp>
        <p:nvSpPr>
          <p:cNvPr id="7" name="CasellaDiTesto 6"/>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201726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730182" y="7223"/>
            <a:ext cx="9180512" cy="6872633"/>
          </a:xfrm>
          <a:prstGeom prst="rect">
            <a:avLst/>
          </a:prstGeom>
        </p:spPr>
      </p:pic>
      <p:sp>
        <p:nvSpPr>
          <p:cNvPr id="12" name="Rettangolo 11"/>
          <p:cNvSpPr/>
          <p:nvPr/>
        </p:nvSpPr>
        <p:spPr>
          <a:xfrm>
            <a:off x="8255000" y="6366466"/>
            <a:ext cx="280763" cy="501650"/>
          </a:xfrm>
          <a:prstGeom prst="rect">
            <a:avLst/>
          </a:prstGeom>
          <a:solidFill>
            <a:srgbClr val="00305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rgbClr val="003257"/>
              </a:solidFill>
            </a:endParaRPr>
          </a:p>
        </p:txBody>
      </p:sp>
      <p:sp>
        <p:nvSpPr>
          <p:cNvPr id="11" name="Segnaposto numero diapositiva 10"/>
          <p:cNvSpPr>
            <a:spLocks noGrp="1"/>
          </p:cNvSpPr>
          <p:nvPr>
            <p:ph type="sldNum" sz="quarter" idx="12"/>
          </p:nvPr>
        </p:nvSpPr>
        <p:spPr>
          <a:xfrm>
            <a:off x="6402163" y="6356350"/>
            <a:ext cx="2133600" cy="365125"/>
          </a:xfrm>
        </p:spPr>
        <p:txBody>
          <a:bodyPr/>
          <a:lstStyle/>
          <a:p>
            <a:fld id="{8EB8520A-26EA-DE4B-B141-4532FC98FF0E}" type="slidenum">
              <a:rPr lang="it-IT" b="1" smtClean="0">
                <a:solidFill>
                  <a:schemeClr val="bg1"/>
                </a:solidFill>
                <a:latin typeface="Arial"/>
                <a:cs typeface="Arial"/>
              </a:rPr>
              <a:pPr/>
              <a:t>41</a:t>
            </a:fld>
            <a:endParaRPr lang="it-IT" b="1" dirty="0">
              <a:solidFill>
                <a:schemeClr val="bg1"/>
              </a:solidFill>
              <a:latin typeface="Arial"/>
              <a:cs typeface="Arial"/>
            </a:endParaRPr>
          </a:p>
        </p:txBody>
      </p:sp>
      <p:sp>
        <p:nvSpPr>
          <p:cNvPr id="6" name="CasellaDiTesto 5"/>
          <p:cNvSpPr txBox="1"/>
          <p:nvPr/>
        </p:nvSpPr>
        <p:spPr>
          <a:xfrm>
            <a:off x="709255" y="963999"/>
            <a:ext cx="8151201" cy="2154436"/>
          </a:xfrm>
          <a:prstGeom prst="rect">
            <a:avLst/>
          </a:prstGeom>
          <a:noFill/>
          <a:ln>
            <a:noFill/>
          </a:ln>
        </p:spPr>
        <p:txBody>
          <a:bodyPr wrap="square" rtlCol="0">
            <a:spAutoFit/>
          </a:bodyPr>
          <a:lstStyle/>
          <a:p>
            <a:pPr>
              <a:spcAft>
                <a:spcPts val="1200"/>
              </a:spcAft>
            </a:pPr>
            <a:r>
              <a:rPr lang="it-IT" sz="2400" b="1" dirty="0" smtClean="0">
                <a:solidFill>
                  <a:srgbClr val="003257"/>
                </a:solidFill>
                <a:cs typeface="Arial"/>
              </a:rPr>
              <a:t>RIFERIMENTI BIBLIOGRAFICI</a:t>
            </a:r>
          </a:p>
          <a:p>
            <a:pPr marL="712788" indent="-712788"/>
            <a:r>
              <a:rPr lang="en-GB" sz="2000" dirty="0" err="1">
                <a:solidFill>
                  <a:srgbClr val="003257"/>
                </a:solidFill>
              </a:rPr>
              <a:t>Paolucci</a:t>
            </a:r>
            <a:r>
              <a:rPr lang="en-GB" sz="2000" dirty="0">
                <a:solidFill>
                  <a:srgbClr val="003257"/>
                </a:solidFill>
              </a:rPr>
              <a:t> R. e Pecker R. (1997) - </a:t>
            </a:r>
            <a:r>
              <a:rPr lang="en-GB" sz="2000" i="1" dirty="0">
                <a:solidFill>
                  <a:srgbClr val="003257"/>
                </a:solidFill>
              </a:rPr>
              <a:t>Seismic bearing capacity of shallow strip foundation on dry soil.</a:t>
            </a:r>
            <a:r>
              <a:rPr lang="en-GB" sz="2000" dirty="0">
                <a:solidFill>
                  <a:srgbClr val="003257"/>
                </a:solidFill>
              </a:rPr>
              <a:t> Soil and Foundation. Vol. 37, No.3, </a:t>
            </a:r>
            <a:r>
              <a:rPr lang="en-GB" sz="2000" dirty="0" smtClean="0">
                <a:solidFill>
                  <a:srgbClr val="003257"/>
                </a:solidFill>
              </a:rPr>
              <a:t>pp.95-105</a:t>
            </a:r>
          </a:p>
          <a:p>
            <a:pPr marL="712788" indent="-712788"/>
            <a:r>
              <a:rPr lang="en-GB" sz="2000" dirty="0" smtClean="0">
                <a:solidFill>
                  <a:srgbClr val="003257"/>
                </a:solidFill>
              </a:rPr>
              <a:t>Richards </a:t>
            </a:r>
            <a:r>
              <a:rPr lang="en-GB" sz="2000" dirty="0">
                <a:solidFill>
                  <a:srgbClr val="003257"/>
                </a:solidFill>
              </a:rPr>
              <a:t>R., Elms D. e </a:t>
            </a:r>
            <a:r>
              <a:rPr lang="en-GB" sz="2000" dirty="0" err="1">
                <a:solidFill>
                  <a:srgbClr val="003257"/>
                </a:solidFill>
              </a:rPr>
              <a:t>Budhu</a:t>
            </a:r>
            <a:r>
              <a:rPr lang="en-GB" sz="2000" dirty="0">
                <a:solidFill>
                  <a:srgbClr val="003257"/>
                </a:solidFill>
              </a:rPr>
              <a:t> M. (1993) - </a:t>
            </a:r>
            <a:r>
              <a:rPr lang="en-GB" sz="2000" i="1" dirty="0">
                <a:solidFill>
                  <a:srgbClr val="003257"/>
                </a:solidFill>
              </a:rPr>
              <a:t>Seismic bearing capacity and settlement of foundation</a:t>
            </a:r>
            <a:r>
              <a:rPr lang="en-GB" sz="2000" dirty="0">
                <a:solidFill>
                  <a:srgbClr val="003257"/>
                </a:solidFill>
              </a:rPr>
              <a:t>, Jour. </a:t>
            </a:r>
            <a:r>
              <a:rPr lang="en-GB" sz="2000" dirty="0" err="1" smtClean="0">
                <a:solidFill>
                  <a:srgbClr val="003257"/>
                </a:solidFill>
              </a:rPr>
              <a:t>Geot</a:t>
            </a:r>
            <a:r>
              <a:rPr lang="en-GB" sz="2000" dirty="0" smtClean="0">
                <a:solidFill>
                  <a:srgbClr val="003257"/>
                </a:solidFill>
              </a:rPr>
              <a:t>. </a:t>
            </a:r>
            <a:r>
              <a:rPr lang="en-GB" sz="2000" dirty="0" err="1">
                <a:solidFill>
                  <a:srgbClr val="003257"/>
                </a:solidFill>
              </a:rPr>
              <a:t>Engng</a:t>
            </a:r>
            <a:r>
              <a:rPr lang="en-GB" sz="2000" dirty="0">
                <a:solidFill>
                  <a:srgbClr val="003257"/>
                </a:solidFill>
              </a:rPr>
              <a:t>. ASCE, Vol. 119, No.4, </a:t>
            </a:r>
            <a:r>
              <a:rPr lang="en-GB" sz="2000" dirty="0" smtClean="0">
                <a:solidFill>
                  <a:srgbClr val="003257"/>
                </a:solidFill>
              </a:rPr>
              <a:t>pp.662-674</a:t>
            </a:r>
            <a:endParaRPr lang="it-IT" sz="2000" b="1" dirty="0" smtClean="0">
              <a:solidFill>
                <a:srgbClr val="C00000"/>
              </a:solidFill>
              <a:cs typeface="Arial"/>
            </a:endParaRPr>
          </a:p>
        </p:txBody>
      </p:sp>
      <p:sp>
        <p:nvSpPr>
          <p:cNvPr id="7" name="CasellaDiTesto 6"/>
          <p:cNvSpPr txBox="1"/>
          <p:nvPr/>
        </p:nvSpPr>
        <p:spPr>
          <a:xfrm>
            <a:off x="2037178" y="4376215"/>
            <a:ext cx="5495354" cy="769441"/>
          </a:xfrm>
          <a:prstGeom prst="rect">
            <a:avLst/>
          </a:prstGeom>
          <a:noFill/>
          <a:ln>
            <a:noFill/>
          </a:ln>
        </p:spPr>
        <p:txBody>
          <a:bodyPr wrap="square" rtlCol="0">
            <a:spAutoFit/>
          </a:bodyPr>
          <a:lstStyle/>
          <a:p>
            <a:pPr>
              <a:spcAft>
                <a:spcPts val="1200"/>
              </a:spcAft>
            </a:pPr>
            <a:r>
              <a:rPr lang="it-IT" sz="4400" b="1" dirty="0" smtClean="0">
                <a:solidFill>
                  <a:srgbClr val="003257"/>
                </a:solidFill>
                <a:cs typeface="Arial"/>
              </a:rPr>
              <a:t>Grazie per l’attenzione</a:t>
            </a:r>
            <a:endParaRPr lang="it-IT" sz="4400" b="1" dirty="0" smtClean="0">
              <a:solidFill>
                <a:srgbClr val="C00000"/>
              </a:solidFill>
              <a:cs typeface="Arial"/>
            </a:endParaRPr>
          </a:p>
        </p:txBody>
      </p:sp>
      <p:sp>
        <p:nvSpPr>
          <p:cNvPr id="8" name="CasellaDiTesto 7"/>
          <p:cNvSpPr txBox="1"/>
          <p:nvPr/>
        </p:nvSpPr>
        <p:spPr>
          <a:xfrm>
            <a:off x="5332049" y="13550"/>
            <a:ext cx="3813700" cy="666000"/>
          </a:xfrm>
          <a:prstGeom prst="rect">
            <a:avLst/>
          </a:prstGeom>
          <a:solidFill>
            <a:schemeClr val="tx2"/>
          </a:solidFill>
        </p:spPr>
        <p:txBody>
          <a:bodyPr wrap="square" rtlCol="0">
            <a:spAutoFit/>
          </a:bodyPr>
          <a:lstStyle/>
          <a:p>
            <a:r>
              <a:rPr lang="it-IT" sz="1200" b="1" dirty="0" smtClean="0">
                <a:solidFill>
                  <a:schemeClr val="bg1"/>
                </a:solidFill>
                <a:latin typeface="Arial"/>
                <a:cs typeface="Arial"/>
              </a:rPr>
              <a:t>Novità in materia di geotecnica nelle NTC 2018</a:t>
            </a:r>
          </a:p>
          <a:p>
            <a:r>
              <a:rPr lang="it-IT" sz="1200" dirty="0" smtClean="0">
                <a:solidFill>
                  <a:schemeClr val="bg1"/>
                </a:solidFill>
                <a:latin typeface="Arial"/>
                <a:cs typeface="Arial"/>
              </a:rPr>
              <a:t>Giovanni Vannucchi</a:t>
            </a:r>
          </a:p>
          <a:p>
            <a:r>
              <a:rPr lang="it-IT" sz="1200" dirty="0" smtClean="0">
                <a:solidFill>
                  <a:schemeClr val="bg1"/>
                </a:solidFill>
                <a:latin typeface="Arial"/>
                <a:cs typeface="Arial"/>
              </a:rPr>
              <a:t>Prato, lunedì 18 giugno 2018</a:t>
            </a:r>
            <a:endParaRPr lang="it-IT" sz="1200" dirty="0">
              <a:solidFill>
                <a:schemeClr val="bg1"/>
              </a:solidFill>
              <a:latin typeface="Arial"/>
              <a:cs typeface="Arial"/>
            </a:endParaRPr>
          </a:p>
        </p:txBody>
      </p:sp>
    </p:spTree>
    <p:extLst>
      <p:ext uri="{BB962C8B-B14F-4D97-AF65-F5344CB8AC3E}">
        <p14:creationId xmlns:p14="http://schemas.microsoft.com/office/powerpoint/2010/main" val="364349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5232</TotalTime>
  <Words>4076</Words>
  <Application>Microsoft Office PowerPoint</Application>
  <PresentationFormat>Presentazione su schermo (4:3)</PresentationFormat>
  <Paragraphs>557</Paragraphs>
  <Slides>41</Slides>
  <Notes>40</Notes>
  <HiddenSlides>0</HiddenSlides>
  <MMClips>0</MMClips>
  <ScaleCrop>false</ScaleCrop>
  <HeadingPairs>
    <vt:vector size="8" baseType="variant">
      <vt:variant>
        <vt:lpstr>Caratteri utilizzati</vt:lpstr>
      </vt:variant>
      <vt:variant>
        <vt:i4>9</vt:i4>
      </vt:variant>
      <vt:variant>
        <vt:lpstr>Tema</vt:lpstr>
      </vt:variant>
      <vt:variant>
        <vt:i4>1</vt:i4>
      </vt:variant>
      <vt:variant>
        <vt:lpstr>Server OLE incorporati</vt:lpstr>
      </vt:variant>
      <vt:variant>
        <vt:i4>1</vt:i4>
      </vt:variant>
      <vt:variant>
        <vt:lpstr>Titoli diapositive</vt:lpstr>
      </vt:variant>
      <vt:variant>
        <vt:i4>41</vt:i4>
      </vt:variant>
    </vt:vector>
  </HeadingPairs>
  <TitlesOfParts>
    <vt:vector size="52" baseType="lpstr">
      <vt:lpstr>Arial</vt:lpstr>
      <vt:lpstr>Arial Narrow</vt:lpstr>
      <vt:lpstr>Calibri</vt:lpstr>
      <vt:lpstr>Cambria Math</vt:lpstr>
      <vt:lpstr>Century Gothic</vt:lpstr>
      <vt:lpstr>Symbol</vt:lpstr>
      <vt:lpstr>Tahoma</vt:lpstr>
      <vt:lpstr>Times New Roman</vt:lpstr>
      <vt:lpstr>Verdana</vt:lpstr>
      <vt:lpstr>Tema di Office</vt:lpstr>
      <vt:lpstr>Equazione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susanna</dc:creator>
  <cp:lastModifiedBy>gvannucchi</cp:lastModifiedBy>
  <cp:revision>291</cp:revision>
  <cp:lastPrinted>2018-05-07T13:24:27Z</cp:lastPrinted>
  <dcterms:created xsi:type="dcterms:W3CDTF">2012-12-06T09:21:12Z</dcterms:created>
  <dcterms:modified xsi:type="dcterms:W3CDTF">2018-06-18T09:21:32Z</dcterms:modified>
</cp:coreProperties>
</file>